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6" r:id="rId8"/>
    <p:sldId id="267" r:id="rId9"/>
    <p:sldId id="269" r:id="rId10"/>
    <p:sldId id="262" r:id="rId11"/>
    <p:sldId id="271" r:id="rId12"/>
    <p:sldId id="272" r:id="rId13"/>
    <p:sldId id="270" r:id="rId14"/>
    <p:sldId id="263" r:id="rId15"/>
    <p:sldId id="264" r:id="rId16"/>
    <p:sldId id="265" r:id="rId17"/>
  </p:sldIdLst>
  <p:sldSz cx="18288000" cy="10287000"/>
  <p:notesSz cx="6858000" cy="9144000"/>
  <p:defaultTex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defaultTextStyle>
  <p:extLst>
    <p:ext uri="{521415D9-36F7-43E2-AB2F-B90AF26B5E84}">
      <p14:sectionLst xmlns:p14="http://schemas.microsoft.com/office/powerpoint/2010/main">
        <p14:section name="初始·OP" id="{6796980B-20B5-4181-A7BE-3D8493776473}">
          <p14:sldIdLst>
            <p14:sldId id="256"/>
            <p14:sldId id="257"/>
            <p14:sldId id="258"/>
          </p14:sldIdLst>
        </p14:section>
        <p14:section name="MainContent" id="{2305BBA8-162A-4105-8D59-53E57A726FB4}">
          <p14:sldIdLst>
            <p14:sldId id="259"/>
            <p14:sldId id="260"/>
            <p14:sldId id="261"/>
            <p14:sldId id="266"/>
            <p14:sldId id="267"/>
            <p14:sldId id="269"/>
            <p14:sldId id="262"/>
            <p14:sldId id="271"/>
            <p14:sldId id="272"/>
            <p14:sldId id="270"/>
          </p14:sldIdLst>
        </p14:section>
        <p14:section name="结·ED" id="{8E638C88-2689-4D15-A505-B3B81ECB09F4}">
          <p14:sldIdLst>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2" y="2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lvl="0" indent="0" algn="ctr">
              <a:buNone/>
              <a:defRPr>
                <a:solidFill>
                  <a:schemeClr val="tx1">
                    <a:tint val="75000"/>
                  </a:schemeClr>
                </a:solidFill>
              </a:defRPr>
            </a:lvl1pPr>
            <a:lvl2pPr marL="457200" lvl="1" indent="0" algn="ctr">
              <a:buNone/>
              <a:defRPr>
                <a:solidFill>
                  <a:schemeClr val="tx1">
                    <a:tint val="75000"/>
                  </a:schemeClr>
                </a:solidFill>
              </a:defRPr>
            </a:lvl2pPr>
            <a:lvl3pPr marL="914400" lvl="2" indent="0" algn="ctr">
              <a:buNone/>
              <a:defRPr>
                <a:solidFill>
                  <a:schemeClr val="tx1">
                    <a:tint val="75000"/>
                  </a:schemeClr>
                </a:solidFill>
              </a:defRPr>
            </a:lvl3pPr>
            <a:lvl4pPr marL="1371600" lvl="3" indent="0" algn="ctr">
              <a:buNone/>
              <a:defRPr>
                <a:solidFill>
                  <a:schemeClr val="tx1">
                    <a:tint val="75000"/>
                  </a:schemeClr>
                </a:solidFill>
              </a:defRPr>
            </a:lvl4pPr>
            <a:lvl5pPr marL="1828800" lvl="4" indent="0" algn="ctr">
              <a:buNone/>
              <a:defRPr>
                <a:solidFill>
                  <a:schemeClr val="tx1">
                    <a:tint val="75000"/>
                  </a:schemeClr>
                </a:solidFill>
              </a:defRPr>
            </a:lvl5pPr>
            <a:lvl6pPr marL="2286000" lvl="5" indent="0" algn="ctr">
              <a:buNone/>
              <a:defRPr>
                <a:solidFill>
                  <a:schemeClr val="tx1">
                    <a:tint val="75000"/>
                  </a:schemeClr>
                </a:solidFill>
              </a:defRPr>
            </a:lvl6pPr>
            <a:lvl7pPr marL="2743200" lvl="6" indent="0" algn="ctr">
              <a:buNone/>
              <a:defRPr>
                <a:solidFill>
                  <a:schemeClr val="tx1">
                    <a:tint val="75000"/>
                  </a:schemeClr>
                </a:solidFill>
              </a:defRPr>
            </a:lvl7pPr>
            <a:lvl8pPr marL="3200400" lvl="7" indent="0" algn="ctr">
              <a:buNone/>
              <a:defRPr>
                <a:solidFill>
                  <a:schemeClr val="tx1">
                    <a:tint val="75000"/>
                  </a:schemeClr>
                </a:solidFill>
              </a:defRPr>
            </a:lvl8pPr>
            <a:lvl9pPr marL="3657600" lvl="8"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lvl="0" algn="l">
              <a:defRPr sz="4000" b="1"/>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lvl="0" indent="0">
              <a:buNone/>
              <a:defRPr sz="2000">
                <a:solidFill>
                  <a:schemeClr val="tx1">
                    <a:tint val="75000"/>
                  </a:schemeClr>
                </a:solidFill>
              </a:defRPr>
            </a:lvl1pPr>
            <a:lvl2pPr marL="457200" lvl="1" indent="0">
              <a:buNone/>
              <a:defRPr sz="1800">
                <a:solidFill>
                  <a:schemeClr val="tx1">
                    <a:tint val="75000"/>
                  </a:schemeClr>
                </a:solidFill>
              </a:defRPr>
            </a:lvl2pPr>
            <a:lvl3pPr marL="914400" lvl="2" indent="0">
              <a:buNone/>
              <a:defRPr sz="1600">
                <a:solidFill>
                  <a:schemeClr val="tx1">
                    <a:tint val="75000"/>
                  </a:schemeClr>
                </a:solidFill>
              </a:defRPr>
            </a:lvl3pPr>
            <a:lvl4pPr marL="1371600" lvl="3" indent="0">
              <a:buNone/>
              <a:defRPr sz="1400">
                <a:solidFill>
                  <a:schemeClr val="tx1">
                    <a:tint val="75000"/>
                  </a:schemeClr>
                </a:solidFill>
              </a:defRPr>
            </a:lvl4pPr>
            <a:lvl5pPr marL="1828800" lvl="4" indent="0">
              <a:buNone/>
              <a:defRPr sz="1400">
                <a:solidFill>
                  <a:schemeClr val="tx1">
                    <a:tint val="75000"/>
                  </a:schemeClr>
                </a:solidFill>
              </a:defRPr>
            </a:lvl5pPr>
            <a:lvl6pPr marL="2286000" lvl="5" indent="0">
              <a:buNone/>
              <a:defRPr sz="1400">
                <a:solidFill>
                  <a:schemeClr val="tx1">
                    <a:tint val="75000"/>
                  </a:schemeClr>
                </a:solidFill>
              </a:defRPr>
            </a:lvl6pPr>
            <a:lvl7pPr marL="2743200" lvl="6" indent="0">
              <a:buNone/>
              <a:defRPr sz="1400">
                <a:solidFill>
                  <a:schemeClr val="tx1">
                    <a:tint val="75000"/>
                  </a:schemeClr>
                </a:solidFill>
              </a:defRPr>
            </a:lvl7pPr>
            <a:lvl8pPr marL="3200400" lvl="7" indent="0">
              <a:buNone/>
              <a:defRPr sz="1400">
                <a:solidFill>
                  <a:schemeClr val="tx1">
                    <a:tint val="75000"/>
                  </a:schemeClr>
                </a:solidFill>
              </a:defRPr>
            </a:lvl8pPr>
            <a:lvl9pPr marL="3657600" lvl="8"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4038600" cy="4525963"/>
          </a:xfrm>
        </p:spPr>
        <p:txBody>
          <a:bodyPr/>
          <a:lstStyle>
            <a:lvl1pPr lvl="0">
              <a:defRPr sz="2800"/>
            </a:lvl1pPr>
            <a:lvl2pPr lvl="1">
              <a:defRPr sz="2400"/>
            </a:lvl2pPr>
            <a:lvl3pPr lvl="2">
              <a:defRPr sz="2000"/>
            </a:lvl3pPr>
            <a:lvl4pPr lvl="3">
              <a:defRPr sz="1800"/>
            </a:lvl4pPr>
            <a:lvl5pPr lvl="4">
              <a:defRPr sz="1800"/>
            </a:lvl5pPr>
            <a:lvl6pPr lvl="5">
              <a:defRPr sz="1800"/>
            </a:lvl6pPr>
            <a:lvl7pPr lvl="6">
              <a:defRPr sz="1800"/>
            </a:lvl7pPr>
            <a:lvl8pPr lvl="7">
              <a:defRPr sz="1800"/>
            </a:lvl8pPr>
            <a:lvl9pPr lvl="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idx="2"/>
          </p:nvPr>
        </p:nvSpPr>
        <p:spPr>
          <a:xfrm>
            <a:off x="4648200" y="1600200"/>
            <a:ext cx="4038600" cy="4525963"/>
          </a:xfrm>
        </p:spPr>
        <p:txBody>
          <a:bodyPr/>
          <a:lstStyle>
            <a:lvl1pPr lvl="0">
              <a:defRPr sz="2800"/>
            </a:lvl1pPr>
            <a:lvl2pPr lvl="1">
              <a:defRPr sz="2400"/>
            </a:lvl2pPr>
            <a:lvl3pPr lvl="2">
              <a:defRPr sz="2000"/>
            </a:lvl3pPr>
            <a:lvl4pPr lvl="3">
              <a:defRPr sz="1800"/>
            </a:lvl4pPr>
            <a:lvl5pPr lvl="4">
              <a:defRPr sz="1800"/>
            </a:lvl5pPr>
            <a:lvl6pPr lvl="5">
              <a:defRPr sz="1800"/>
            </a:lvl6pPr>
            <a:lvl7pPr lvl="6">
              <a:defRPr sz="1800"/>
            </a:lvl7pPr>
            <a:lvl8pPr lvl="7">
              <a:defRPr sz="1800"/>
            </a:lvl8pPr>
            <a:lvl9pPr lvl="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en-US"/>
              <a:t>Click to edit Master text styles</a:t>
            </a:r>
          </a:p>
        </p:txBody>
      </p:sp>
      <p:sp>
        <p:nvSpPr>
          <p:cNvPr id="4" name="Content Placeholder 3"/>
          <p:cNvSpPr>
            <a:spLocks noGrp="1"/>
          </p:cNvSpPr>
          <p:nvPr>
            <p:ph idx="2"/>
          </p:nvPr>
        </p:nvSpPr>
        <p:spPr>
          <a:xfrm>
            <a:off x="457200" y="2174875"/>
            <a:ext cx="4040188" cy="3951288"/>
          </a:xfrm>
        </p:spPr>
        <p:txBody>
          <a:bodyPr/>
          <a:lstStyle>
            <a:lvl1pPr lvl="0">
              <a:defRPr sz="2400"/>
            </a:lvl1pPr>
            <a:lvl2pPr lvl="1">
              <a:defRPr sz="2000"/>
            </a:lvl2pPr>
            <a:lvl3pPr lvl="2">
              <a:defRPr sz="18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idx="3"/>
          </p:nvPr>
        </p:nvSpPr>
        <p:spPr>
          <a:xfrm>
            <a:off x="4645025" y="1535113"/>
            <a:ext cx="4041775" cy="63976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en-US"/>
              <a:t>Click to edit Master text styles</a:t>
            </a:r>
          </a:p>
        </p:txBody>
      </p:sp>
      <p:sp>
        <p:nvSpPr>
          <p:cNvPr id="6" name="Content Placeholder 5"/>
          <p:cNvSpPr>
            <a:spLocks noGrp="1"/>
          </p:cNvSpPr>
          <p:nvPr>
            <p:ph idx="4"/>
          </p:nvPr>
        </p:nvSpPr>
        <p:spPr>
          <a:xfrm>
            <a:off x="4645025" y="2174875"/>
            <a:ext cx="4041775" cy="3951288"/>
          </a:xfrm>
        </p:spPr>
        <p:txBody>
          <a:bodyPr/>
          <a:lstStyle>
            <a:lvl1pPr lvl="0">
              <a:defRPr sz="2400"/>
            </a:lvl1pPr>
            <a:lvl2pPr lvl="1">
              <a:defRPr sz="2000"/>
            </a:lvl2pPr>
            <a:lvl3pPr lvl="2">
              <a:defRPr sz="1800"/>
            </a:lvl3pPr>
            <a:lvl4pPr lvl="3">
              <a:defRPr sz="1600"/>
            </a:lvl4pPr>
            <a:lvl5pPr lvl="4">
              <a:defRPr sz="1600"/>
            </a:lvl5pPr>
            <a:lvl6pPr lvl="5">
              <a:defRPr sz="1600"/>
            </a:lvl6pPr>
            <a:lvl7pPr lvl="6">
              <a:defRPr sz="1600"/>
            </a:lvl7pPr>
            <a:lvl8pPr lvl="7">
              <a:defRPr sz="1600"/>
            </a:lvl8pPr>
            <a:lvl9pPr lvl="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lvl="0"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idx="2"/>
          </p:nvPr>
        </p:nvSpPr>
        <p:spPr>
          <a:xfrm>
            <a:off x="457200" y="1435100"/>
            <a:ext cx="3008313" cy="4691063"/>
          </a:xfrm>
        </p:spPr>
        <p:txBody>
          <a:bodyPr/>
          <a:lstStyle>
            <a:lvl1pPr marL="0" lvl="0" indent="0">
              <a:buNone/>
              <a:defRPr sz="1400"/>
            </a:lvl1pPr>
            <a:lvl2pPr marL="457200" lvl="1" indent="0">
              <a:buNone/>
              <a:defRPr sz="1200"/>
            </a:lvl2pPr>
            <a:lvl3pPr marL="914400" lvl="2" indent="0">
              <a:buNone/>
              <a:defRPr sz="1000"/>
            </a:lvl3pPr>
            <a:lvl4pPr marL="1371600" lvl="3" indent="0">
              <a:buNone/>
              <a:defRPr sz="900"/>
            </a:lvl4pPr>
            <a:lvl5pPr marL="1828800" lvl="4" indent="0">
              <a:buNone/>
              <a:defRPr sz="900"/>
            </a:lvl5pPr>
            <a:lvl6pPr marL="2286000" lvl="5" indent="0">
              <a:buNone/>
              <a:defRPr sz="900"/>
            </a:lvl6pPr>
            <a:lvl7pPr marL="2743200" lvl="6" indent="0">
              <a:buNone/>
              <a:defRPr sz="900"/>
            </a:lvl7pPr>
            <a:lvl8pPr marL="3200400" lvl="7" indent="0">
              <a:buNone/>
              <a:defRPr sz="900"/>
            </a:lvl8pPr>
            <a:lvl9pPr marL="3657600" lvl="8"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lvl="0"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en-US"/>
          </a:p>
        </p:txBody>
      </p:sp>
      <p:sp>
        <p:nvSpPr>
          <p:cNvPr id="4" name="Text Placeholder 3"/>
          <p:cNvSpPr>
            <a:spLocks noGrp="1"/>
          </p:cNvSpPr>
          <p:nvPr>
            <p:ph type="body" idx="2"/>
          </p:nvPr>
        </p:nvSpPr>
        <p:spPr>
          <a:xfrm>
            <a:off x="1792288" y="5367338"/>
            <a:ext cx="5486400" cy="804862"/>
          </a:xfrm>
        </p:spPr>
        <p:txBody>
          <a:bodyPr/>
          <a:lstStyle>
            <a:lvl1pPr marL="0" lvl="0" indent="0">
              <a:buNone/>
              <a:defRPr sz="1400"/>
            </a:lvl1pPr>
            <a:lvl2pPr marL="457200" lvl="1" indent="0">
              <a:buNone/>
              <a:defRPr sz="1200"/>
            </a:lvl2pPr>
            <a:lvl3pPr marL="914400" lvl="2" indent="0">
              <a:buNone/>
              <a:defRPr sz="1000"/>
            </a:lvl3pPr>
            <a:lvl4pPr marL="1371600" lvl="3" indent="0">
              <a:buNone/>
              <a:defRPr sz="900"/>
            </a:lvl4pPr>
            <a:lvl5pPr marL="1828800" lvl="4" indent="0">
              <a:buNone/>
              <a:defRPr sz="900"/>
            </a:lvl5pPr>
            <a:lvl6pPr marL="2286000" lvl="5" indent="0">
              <a:buNone/>
              <a:defRPr sz="900"/>
            </a:lvl6pPr>
            <a:lvl7pPr marL="2743200" lvl="6" indent="0">
              <a:buNone/>
              <a:defRPr sz="900"/>
            </a:lvl7pPr>
            <a:lvl8pPr marL="3200400" lvl="7" indent="0">
              <a:buNone/>
              <a:defRPr sz="900"/>
            </a:lvl8pPr>
            <a:lvl9pPr marL="3657600" lvl="8"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ctr" defTabSz="914400">
        <a:spcBef>
          <a:spcPct val="0"/>
        </a:spcBef>
        <a:buNone/>
        <a:defRPr sz="4400" kern="1200">
          <a:solidFill>
            <a:schemeClr val="tx1"/>
          </a:solidFill>
          <a:latin typeface="Calibri"/>
          <a:ea typeface="宋体"/>
        </a:defRPr>
      </a:lvl1pPr>
    </p:titleStyle>
    <p:bodyStyle>
      <a:lvl1pPr marL="342900" lvl="0" indent="-342900" algn="l" defTabSz="914400">
        <a:spcBef>
          <a:spcPct val="20000"/>
        </a:spcBef>
        <a:buFont typeface="Arial" charset="0"/>
        <a:buChar char="•"/>
        <a:defRPr sz="3200" kern="1200">
          <a:solidFill>
            <a:schemeClr val="tx1"/>
          </a:solidFill>
          <a:latin typeface="Calibri"/>
          <a:ea typeface="宋体"/>
        </a:defRPr>
      </a:lvl1pPr>
      <a:lvl2pPr marL="742950" lvl="1" indent="-285750" algn="l" defTabSz="914400">
        <a:spcBef>
          <a:spcPct val="20000"/>
        </a:spcBef>
        <a:buFont typeface="Arial" charset="0"/>
        <a:buChar char="–"/>
        <a:defRPr sz="2800" kern="1200">
          <a:solidFill>
            <a:schemeClr val="tx1"/>
          </a:solidFill>
          <a:latin typeface="Calibri"/>
          <a:ea typeface="宋体"/>
        </a:defRPr>
      </a:lvl2pPr>
      <a:lvl3pPr marL="1143000" lvl="2" indent="-228600" algn="l" defTabSz="914400">
        <a:spcBef>
          <a:spcPct val="20000"/>
        </a:spcBef>
        <a:buFont typeface="Arial" charset="0"/>
        <a:buChar char="•"/>
        <a:defRPr sz="2400" kern="1200">
          <a:solidFill>
            <a:schemeClr val="tx1"/>
          </a:solidFill>
          <a:latin typeface="Calibri"/>
          <a:ea typeface="宋体"/>
        </a:defRPr>
      </a:lvl3pPr>
      <a:lvl4pPr marL="1600200" lvl="3" indent="-228600" algn="l" defTabSz="914400">
        <a:spcBef>
          <a:spcPct val="20000"/>
        </a:spcBef>
        <a:buFont typeface="Arial" charset="0"/>
        <a:buChar char="–"/>
        <a:defRPr sz="2000" kern="1200">
          <a:solidFill>
            <a:schemeClr val="tx1"/>
          </a:solidFill>
          <a:latin typeface="Calibri"/>
          <a:ea typeface="宋体"/>
        </a:defRPr>
      </a:lvl4pPr>
      <a:lvl5pPr marL="2057400" lvl="4" indent="-228600" algn="l" defTabSz="914400">
        <a:spcBef>
          <a:spcPct val="20000"/>
        </a:spcBef>
        <a:buFont typeface="Arial" charset="0"/>
        <a:buChar char="»"/>
        <a:defRPr sz="2000" kern="1200">
          <a:solidFill>
            <a:schemeClr val="tx1"/>
          </a:solidFill>
          <a:latin typeface="Calibri"/>
          <a:ea typeface="宋体"/>
        </a:defRPr>
      </a:lvl5pPr>
      <a:lvl6pPr marL="2514600" lvl="5" indent="-228600" algn="l" defTabSz="914400">
        <a:spcBef>
          <a:spcPct val="20000"/>
        </a:spcBef>
        <a:buFont typeface="Arial" charset="0"/>
        <a:buChar char="•"/>
        <a:defRPr sz="2000" kern="1200">
          <a:solidFill>
            <a:schemeClr val="tx1"/>
          </a:solidFill>
          <a:latin typeface="Calibri"/>
          <a:ea typeface="宋体"/>
        </a:defRPr>
      </a:lvl6pPr>
      <a:lvl7pPr marL="2971800" lvl="6" indent="-228600" algn="l" defTabSz="914400">
        <a:spcBef>
          <a:spcPct val="20000"/>
        </a:spcBef>
        <a:buFont typeface="Arial" charset="0"/>
        <a:buChar char="•"/>
        <a:defRPr sz="2000" kern="1200">
          <a:solidFill>
            <a:schemeClr val="tx1"/>
          </a:solidFill>
          <a:latin typeface="Calibri"/>
          <a:ea typeface="宋体"/>
        </a:defRPr>
      </a:lvl7pPr>
      <a:lvl8pPr marL="3429000" lvl="7" indent="-228600" algn="l" defTabSz="914400">
        <a:spcBef>
          <a:spcPct val="20000"/>
        </a:spcBef>
        <a:buFont typeface="Arial" charset="0"/>
        <a:buChar char="•"/>
        <a:defRPr sz="2000" kern="1200">
          <a:solidFill>
            <a:schemeClr val="tx1"/>
          </a:solidFill>
          <a:latin typeface="Calibri"/>
          <a:ea typeface="宋体"/>
        </a:defRPr>
      </a:lvl8pPr>
      <a:lvl9pPr marL="3886200" lvl="8" indent="-228600" algn="l" defTabSz="914400">
        <a:spcBef>
          <a:spcPct val="20000"/>
        </a:spcBef>
        <a:buFont typeface="Arial" charset="0"/>
        <a:buChar char="•"/>
        <a:defRPr sz="2000" kern="1200">
          <a:solidFill>
            <a:schemeClr val="tx1"/>
          </a:solidFill>
          <a:latin typeface="Calibri"/>
          <a:ea typeface="宋体"/>
        </a:defRPr>
      </a:lvl9pPr>
    </p:bodyStyle>
    <p:other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381000" y="5443504"/>
            <a:ext cx="18796000" cy="1749270"/>
          </a:xfrm>
          <a:prstGeom prst="rect">
            <a:avLst/>
          </a:prstGeom>
        </p:spPr>
        <p:txBody>
          <a:bodyPr wrap="square" lIns="0" tIns="0" rIns="0" bIns="0" anchor="t"/>
          <a:lstStyle/>
          <a:p>
            <a:pPr algn="ctr">
              <a:lnSpc>
                <a:spcPts val="10390"/>
              </a:lnSpc>
            </a:pPr>
            <a:r>
              <a:rPr lang="zh-CN" altLang="en-US" sz="12000" dirty="0">
                <a:solidFill>
                  <a:srgbClr val="333333"/>
                </a:solidFill>
                <a:latin typeface="Microsoft YaHei"/>
                <a:ea typeface="Microsoft YaHei"/>
              </a:rPr>
              <a:t>嵌入式电子钢琴</a:t>
            </a:r>
            <a:r>
              <a:rPr lang="en-US" altLang="zh-CN" sz="12000" dirty="0">
                <a:solidFill>
                  <a:srgbClr val="333333"/>
                </a:solidFill>
                <a:latin typeface="Microsoft YaHei"/>
                <a:ea typeface="Microsoft YaHei"/>
              </a:rPr>
              <a:t>·</a:t>
            </a:r>
            <a:r>
              <a:rPr lang="zh-CN" altLang="en-US" sz="12000" dirty="0">
                <a:solidFill>
                  <a:srgbClr val="333333"/>
                </a:solidFill>
                <a:latin typeface="Microsoft YaHei"/>
                <a:ea typeface="Microsoft YaHei"/>
              </a:rPr>
              <a:t>实习总结</a:t>
            </a:r>
            <a:endParaRPr lang="zh-CN" sz="12000" dirty="0">
              <a:solidFill>
                <a:srgbClr val="333333"/>
              </a:solidFill>
              <a:latin typeface="Microsoft YaHei"/>
              <a:ea typeface="Microsoft YaHei"/>
            </a:endParaRPr>
          </a:p>
        </p:txBody>
      </p:sp>
      <p:sp>
        <p:nvSpPr>
          <p:cNvPr id="3" name="TextBox 3"/>
          <p:cNvSpPr txBox="1"/>
          <p:nvPr/>
        </p:nvSpPr>
        <p:spPr>
          <a:xfrm>
            <a:off x="7922636" y="7970828"/>
            <a:ext cx="2499611" cy="376450"/>
          </a:xfrm>
          <a:prstGeom prst="rect">
            <a:avLst/>
          </a:prstGeom>
        </p:spPr>
        <p:txBody>
          <a:bodyPr wrap="square" lIns="0" tIns="0" rIns="0" bIns="0" anchor="t"/>
          <a:lstStyle/>
          <a:p>
            <a:pPr lvl="0" algn="l">
              <a:lnSpc>
                <a:spcPts val="3150"/>
              </a:lnSpc>
            </a:pPr>
            <a:r>
              <a:rPr lang="zh-CN" sz="2250">
                <a:solidFill>
                  <a:srgbClr val="5C5C5C"/>
                </a:solidFill>
                <a:latin typeface="Microsoft YaHei"/>
                <a:ea typeface="Microsoft YaHei"/>
              </a:rPr>
              <a:t>组长：杨乃宸</a:t>
            </a:r>
          </a:p>
          <a:p>
            <a:pPr lvl="0" algn="l">
              <a:lnSpc>
                <a:spcPts val="3150"/>
              </a:lnSpc>
            </a:pPr>
            <a:r>
              <a:rPr lang="zh-CN" sz="2250">
                <a:solidFill>
                  <a:srgbClr val="5C5C5C"/>
                </a:solidFill>
                <a:latin typeface="Microsoft YaHei"/>
                <a:ea typeface="Microsoft YaHei"/>
              </a:rPr>
              <a:t>组员：张事成</a:t>
            </a:r>
            <a:r>
              <a:rPr lang="en-US" sz="2250">
                <a:solidFill>
                  <a:srgbClr val="5C5C5C"/>
                </a:solidFill>
                <a:latin typeface="Microsoft YaHei"/>
                <a:ea typeface="Microsoft YaHei"/>
              </a:rPr>
              <a:t> </a:t>
            </a:r>
            <a:r>
              <a:rPr lang="zh-CN" sz="2250">
                <a:solidFill>
                  <a:srgbClr val="5C5C5C"/>
                </a:solidFill>
                <a:latin typeface="Microsoft YaHei"/>
                <a:ea typeface="Microsoft YaHei"/>
              </a:rPr>
              <a:t>檀磊</a:t>
            </a:r>
          </a:p>
        </p:txBody>
      </p:sp>
      <p:sp>
        <p:nvSpPr>
          <p:cNvPr id="4" name="TextBox 4"/>
          <p:cNvSpPr txBox="1"/>
          <p:nvPr/>
        </p:nvSpPr>
        <p:spPr>
          <a:xfrm>
            <a:off x="4208208" y="7192774"/>
            <a:ext cx="9871710" cy="436594"/>
          </a:xfrm>
          <a:prstGeom prst="rect">
            <a:avLst/>
          </a:prstGeom>
        </p:spPr>
        <p:txBody>
          <a:bodyPr wrap="square" lIns="0" tIns="0" rIns="0" bIns="0" anchor="t"/>
          <a:lstStyle/>
          <a:p>
            <a:pPr algn="ctr">
              <a:lnSpc>
                <a:spcPts val="3705"/>
              </a:lnSpc>
            </a:pPr>
            <a:r>
              <a:rPr lang="en-US" sz="2645" spc="214" dirty="0">
                <a:solidFill>
                  <a:srgbClr val="5C5C5C"/>
                </a:solidFill>
                <a:latin typeface="Microsoft YaHei"/>
                <a:ea typeface="Microsoft YaHei"/>
              </a:rPr>
              <a:t>2022 E</a:t>
            </a:r>
            <a:r>
              <a:rPr lang="en-US" altLang="zh-CN" sz="2645" spc="214" dirty="0">
                <a:solidFill>
                  <a:srgbClr val="5C5C5C"/>
                </a:solidFill>
                <a:latin typeface="Microsoft YaHei"/>
                <a:ea typeface="Microsoft YaHei"/>
              </a:rPr>
              <a:t>mbedded</a:t>
            </a:r>
            <a:r>
              <a:rPr lang="en-US" sz="2645" spc="214" dirty="0">
                <a:solidFill>
                  <a:srgbClr val="5C5C5C"/>
                </a:solidFill>
                <a:latin typeface="Microsoft YaHei"/>
                <a:ea typeface="Microsoft YaHei"/>
              </a:rPr>
              <a:t>-E</a:t>
            </a:r>
            <a:r>
              <a:rPr lang="en-US" altLang="zh-CN" sz="2645" spc="214" dirty="0">
                <a:solidFill>
                  <a:srgbClr val="5C5C5C"/>
                </a:solidFill>
                <a:latin typeface="Microsoft YaHei"/>
                <a:ea typeface="Microsoft YaHei"/>
              </a:rPr>
              <a:t>lectricPianotron</a:t>
            </a:r>
            <a:r>
              <a:rPr lang="en-US" sz="2645" spc="214" dirty="0">
                <a:solidFill>
                  <a:srgbClr val="5C5C5C"/>
                </a:solidFill>
                <a:latin typeface="Microsoft YaHei"/>
                <a:ea typeface="Microsoft YaHei"/>
              </a:rPr>
              <a:t> P</a:t>
            </a:r>
            <a:r>
              <a:rPr lang="en-US" altLang="zh-CN" sz="2645" spc="214" dirty="0">
                <a:solidFill>
                  <a:srgbClr val="5C5C5C"/>
                </a:solidFill>
                <a:latin typeface="Microsoft YaHei"/>
                <a:ea typeface="Microsoft YaHei"/>
              </a:rPr>
              <a:t>ractice Summary</a:t>
            </a:r>
            <a:endParaRPr lang="en-US" sz="2645" spc="214" dirty="0">
              <a:solidFill>
                <a:srgbClr val="5C5C5C"/>
              </a:solidFill>
              <a:latin typeface="Microsoft YaHei"/>
              <a:ea typeface="Microsoft YaHei"/>
            </a:endParaRPr>
          </a:p>
        </p:txBody>
      </p:sp>
      <p:pic>
        <p:nvPicPr>
          <p:cNvPr id="6" name="Picture 6"/>
          <p:cNvPicPr>
            <a:picLocks noChangeAspect="1"/>
          </p:cNvPicPr>
          <p:nvPr/>
        </p:nvPicPr>
        <p:blipFill>
          <a:blip r:embed="rId2"/>
          <a:srcRect l="25004" t="40037" r="25004" b="52869"/>
          <a:stretch/>
        </p:blipFill>
        <p:spPr>
          <a:xfrm>
            <a:off x="10049855" y="9224456"/>
            <a:ext cx="1420372" cy="31880"/>
          </a:xfrm>
          <a:prstGeom prst="rect">
            <a:avLst/>
          </a:prstGeom>
        </p:spPr>
      </p:pic>
      <p:pic>
        <p:nvPicPr>
          <p:cNvPr id="7" name="Picture 7"/>
          <p:cNvPicPr>
            <a:picLocks noChangeAspect="1"/>
          </p:cNvPicPr>
          <p:nvPr/>
        </p:nvPicPr>
        <p:blipFill>
          <a:blip r:embed="rId2"/>
          <a:srcRect l="25004" t="40037" r="25004" b="52869"/>
          <a:stretch/>
        </p:blipFill>
        <p:spPr>
          <a:xfrm>
            <a:off x="6817773" y="9224456"/>
            <a:ext cx="1420372" cy="31880"/>
          </a:xfrm>
          <a:prstGeom prst="rect">
            <a:avLst/>
          </a:prstGeom>
        </p:spPr>
      </p:pic>
      <p:pic>
        <p:nvPicPr>
          <p:cNvPr id="9" name="Picture 9"/>
          <p:cNvPicPr>
            <a:picLocks noChangeAspect="1"/>
          </p:cNvPicPr>
          <p:nvPr/>
        </p:nvPicPr>
        <p:blipFill>
          <a:blip r:embed="rId3"/>
          <a:stretch/>
        </p:blipFill>
        <p:spPr>
          <a:xfrm>
            <a:off x="7460240" y="1420447"/>
            <a:ext cx="3424404" cy="3424404"/>
          </a:xfrm>
          <a:prstGeom prst="rect">
            <a:avLst/>
          </a:prstGeom>
        </p:spPr>
      </p:pic>
      <p:pic>
        <p:nvPicPr>
          <p:cNvPr id="10" name="Picture 10"/>
          <p:cNvPicPr>
            <a:picLocks noChangeAspect="1"/>
          </p:cNvPicPr>
          <p:nvPr/>
        </p:nvPicPr>
        <p:blipFill>
          <a:blip r:embed="rId4">
            <a:alphaModFix amt="95000"/>
          </a:blip>
          <a:srcRect l="25135" r="21685" b="21829"/>
          <a:stretch/>
        </p:blipFill>
        <p:spPr>
          <a:xfrm>
            <a:off x="6896660" y="373189"/>
            <a:ext cx="3042013" cy="4471662"/>
          </a:xfrm>
          <a:prstGeom prst="rect">
            <a:avLst/>
          </a:prstGeom>
        </p:spPr>
      </p:pic>
      <p:pic>
        <p:nvPicPr>
          <p:cNvPr id="11" name="Picture 11"/>
          <p:cNvPicPr>
            <a:picLocks noChangeAspect="1"/>
          </p:cNvPicPr>
          <p:nvPr/>
        </p:nvPicPr>
        <p:blipFill>
          <a:blip r:embed="rId5"/>
          <a:stretch/>
        </p:blipFill>
        <p:spPr>
          <a:xfrm>
            <a:off x="9537981" y="2837090"/>
            <a:ext cx="2007761" cy="20077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8382556" y="2260909"/>
            <a:ext cx="4400550" cy="723596"/>
          </a:xfrm>
          <a:prstGeom prst="rect">
            <a:avLst/>
          </a:prstGeom>
        </p:spPr>
        <p:txBody>
          <a:bodyPr lIns="0" tIns="0" rIns="0" bIns="0" anchor="t"/>
          <a:lstStyle/>
          <a:p>
            <a:pPr algn="ctr">
              <a:lnSpc>
                <a:spcPts val="6000"/>
              </a:lnSpc>
            </a:pPr>
            <a:r>
              <a:rPr lang="zh-CN" altLang="en-US" sz="4800" dirty="0">
                <a:solidFill>
                  <a:srgbClr val="737373"/>
                </a:solidFill>
                <a:latin typeface="Microsoft YaHei"/>
                <a:ea typeface="Microsoft YaHei"/>
              </a:rPr>
              <a:t>项目</a:t>
            </a:r>
            <a:r>
              <a:rPr lang="en-US" sz="4800" dirty="0" err="1">
                <a:solidFill>
                  <a:srgbClr val="737373"/>
                </a:solidFill>
                <a:latin typeface="Microsoft YaHei"/>
                <a:ea typeface="Microsoft YaHei"/>
              </a:rPr>
              <a:t>成果与实践运用</a:t>
            </a:r>
            <a:endParaRPr lang="en-US" sz="4800" dirty="0">
              <a:solidFill>
                <a:srgbClr val="737373"/>
              </a:solidFill>
              <a:latin typeface="Microsoft YaHei"/>
              <a:ea typeface="Microsoft YaHei"/>
            </a:endParaRPr>
          </a:p>
        </p:txBody>
      </p:sp>
      <p:sp>
        <p:nvSpPr>
          <p:cNvPr id="3" name="TextBox 3"/>
          <p:cNvSpPr txBox="1"/>
          <p:nvPr/>
        </p:nvSpPr>
        <p:spPr>
          <a:xfrm>
            <a:off x="5480606" y="4403426"/>
            <a:ext cx="2990850" cy="1458669"/>
          </a:xfrm>
          <a:prstGeom prst="rect">
            <a:avLst/>
          </a:prstGeom>
        </p:spPr>
        <p:txBody>
          <a:bodyPr lIns="0" tIns="0" rIns="0" bIns="0" anchor="t">
            <a:spAutoFit/>
          </a:bodyPr>
          <a:lstStyle/>
          <a:p>
            <a:pPr algn="ctr">
              <a:lnSpc>
                <a:spcPts val="2940"/>
              </a:lnSpc>
            </a:pPr>
            <a:r>
              <a:rPr lang="zh-CN" altLang="en-US" sz="3200" dirty="0">
                <a:solidFill>
                  <a:srgbClr val="737373"/>
                </a:solidFill>
                <a:latin typeface="Microsoft YaHei"/>
                <a:ea typeface="Microsoft YaHei"/>
              </a:rPr>
              <a:t>用户</a:t>
            </a:r>
            <a:r>
              <a:rPr lang="en-US" altLang="zh-CN" sz="3200" dirty="0">
                <a:solidFill>
                  <a:srgbClr val="737373"/>
                </a:solidFill>
                <a:latin typeface="Microsoft YaHei"/>
                <a:ea typeface="Microsoft YaHei"/>
              </a:rPr>
              <a:t>UI</a:t>
            </a:r>
            <a:r>
              <a:rPr lang="zh-CN" altLang="en-US" sz="3200" dirty="0">
                <a:solidFill>
                  <a:srgbClr val="737373"/>
                </a:solidFill>
                <a:latin typeface="Microsoft YaHei"/>
                <a:ea typeface="Microsoft YaHei"/>
              </a:rPr>
              <a:t>设计</a:t>
            </a:r>
            <a:endParaRPr lang="en-US" altLang="zh-CN" sz="3200" dirty="0">
              <a:solidFill>
                <a:srgbClr val="737373"/>
              </a:solidFill>
              <a:latin typeface="Microsoft YaHei"/>
              <a:ea typeface="Microsoft YaHei"/>
            </a:endParaRPr>
          </a:p>
          <a:p>
            <a:pPr>
              <a:lnSpc>
                <a:spcPts val="2940"/>
              </a:lnSpc>
            </a:pPr>
            <a:endParaRPr lang="en-US" altLang="zh-CN" sz="2100" dirty="0">
              <a:solidFill>
                <a:srgbClr val="737373"/>
              </a:solidFill>
              <a:latin typeface="Microsoft YaHei"/>
              <a:ea typeface="Microsoft YaHei"/>
            </a:endParaRPr>
          </a:p>
          <a:p>
            <a:pPr algn="ctr">
              <a:lnSpc>
                <a:spcPts val="2940"/>
              </a:lnSpc>
            </a:pPr>
            <a:r>
              <a:rPr lang="en-US" altLang="zh-CN" sz="2100" dirty="0">
                <a:solidFill>
                  <a:srgbClr val="737373"/>
                </a:solidFill>
                <a:latin typeface="Microsoft YaHei"/>
                <a:ea typeface="Microsoft YaHei"/>
              </a:rPr>
              <a:t>LOGO|</a:t>
            </a:r>
            <a:r>
              <a:rPr lang="zh-CN" altLang="en-US" sz="2100" dirty="0">
                <a:solidFill>
                  <a:srgbClr val="737373"/>
                </a:solidFill>
                <a:latin typeface="Microsoft YaHei"/>
                <a:ea typeface="Microsoft YaHei"/>
              </a:rPr>
              <a:t>标题栏</a:t>
            </a:r>
            <a:endParaRPr lang="en-US" altLang="zh-CN"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背景</a:t>
            </a:r>
            <a:r>
              <a:rPr lang="en-US" altLang="zh-CN" sz="2100" dirty="0">
                <a:solidFill>
                  <a:srgbClr val="737373"/>
                </a:solidFill>
                <a:latin typeface="Microsoft YaHei"/>
                <a:ea typeface="Microsoft YaHei"/>
              </a:rPr>
              <a:t>|</a:t>
            </a:r>
            <a:r>
              <a:rPr lang="zh-CN" altLang="en-US" sz="2100" dirty="0">
                <a:solidFill>
                  <a:srgbClr val="737373"/>
                </a:solidFill>
                <a:latin typeface="Microsoft YaHei"/>
                <a:ea typeface="Microsoft YaHei"/>
              </a:rPr>
              <a:t>按键状态</a:t>
            </a:r>
            <a:endParaRPr lang="en-US" sz="2100" dirty="0">
              <a:solidFill>
                <a:srgbClr val="737373"/>
              </a:solidFill>
              <a:latin typeface="Microsoft YaHei"/>
              <a:ea typeface="Microsoft YaHei"/>
            </a:endParaRPr>
          </a:p>
        </p:txBody>
      </p:sp>
      <p:pic>
        <p:nvPicPr>
          <p:cNvPr id="4" name="Picture 4"/>
          <p:cNvPicPr>
            <a:picLocks noChangeAspect="1"/>
          </p:cNvPicPr>
          <p:nvPr/>
        </p:nvPicPr>
        <p:blipFill>
          <a:blip r:embed="rId6"/>
          <a:srcRect l="1406" r="2109" b="9790"/>
          <a:stretch/>
        </p:blipFill>
        <p:spPr>
          <a:xfrm>
            <a:off x="8243765" y="6605888"/>
            <a:ext cx="10456062" cy="3861539"/>
          </a:xfrm>
          <a:prstGeom prst="rect">
            <a:avLst/>
          </a:prstGeom>
        </p:spPr>
      </p:pic>
      <p:sp>
        <p:nvSpPr>
          <p:cNvPr id="5" name="TextBox 5"/>
          <p:cNvSpPr txBox="1"/>
          <p:nvPr/>
        </p:nvSpPr>
        <p:spPr>
          <a:xfrm>
            <a:off x="9519206" y="4403426"/>
            <a:ext cx="2990850" cy="2202462"/>
          </a:xfrm>
          <a:prstGeom prst="rect">
            <a:avLst/>
          </a:prstGeom>
        </p:spPr>
        <p:txBody>
          <a:bodyPr lIns="0" tIns="0" rIns="0" bIns="0" anchor="t">
            <a:spAutoFit/>
          </a:bodyPr>
          <a:lstStyle/>
          <a:p>
            <a:pPr algn="ctr">
              <a:lnSpc>
                <a:spcPts val="2940"/>
              </a:lnSpc>
            </a:pPr>
            <a:r>
              <a:rPr lang="zh-CN" altLang="en-US" sz="3200" dirty="0">
                <a:solidFill>
                  <a:srgbClr val="737373"/>
                </a:solidFill>
                <a:latin typeface="Microsoft YaHei"/>
                <a:ea typeface="Microsoft YaHei"/>
              </a:rPr>
              <a:t>开发板</a:t>
            </a:r>
            <a:r>
              <a:rPr lang="en-US" altLang="zh-CN" sz="3200" dirty="0">
                <a:solidFill>
                  <a:srgbClr val="737373"/>
                </a:solidFill>
                <a:latin typeface="Microsoft YaHei"/>
                <a:ea typeface="Microsoft YaHei"/>
              </a:rPr>
              <a:t>&amp;</a:t>
            </a:r>
            <a:r>
              <a:rPr lang="zh-CN" altLang="en-US" sz="3200" dirty="0">
                <a:solidFill>
                  <a:srgbClr val="737373"/>
                </a:solidFill>
                <a:latin typeface="Microsoft YaHei"/>
                <a:ea typeface="Microsoft YaHei"/>
              </a:rPr>
              <a:t>触摸屏</a:t>
            </a:r>
            <a:endParaRPr lang="en-US" altLang="zh-CN" sz="3200" dirty="0">
              <a:solidFill>
                <a:srgbClr val="737373"/>
              </a:solidFill>
              <a:latin typeface="Microsoft YaHei"/>
              <a:ea typeface="Microsoft YaHei"/>
            </a:endParaRPr>
          </a:p>
          <a:p>
            <a:pPr algn="ctr">
              <a:lnSpc>
                <a:spcPts val="2940"/>
              </a:lnSpc>
            </a:pPr>
            <a:endParaRPr lang="en-US"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获取坐标</a:t>
            </a:r>
            <a:endParaRPr lang="en-US" altLang="zh-CN"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判断范围</a:t>
            </a:r>
            <a:endParaRPr lang="en-US"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可滑屏</a:t>
            </a:r>
            <a:endParaRPr lang="en-US" altLang="zh-CN" sz="2100" dirty="0">
              <a:solidFill>
                <a:srgbClr val="737373"/>
              </a:solidFill>
              <a:latin typeface="Microsoft YaHei"/>
              <a:ea typeface="Microsoft YaHei"/>
            </a:endParaRPr>
          </a:p>
          <a:p>
            <a:pPr algn="ctr">
              <a:lnSpc>
                <a:spcPts val="2940"/>
              </a:lnSpc>
            </a:pPr>
            <a:endParaRPr lang="en-US" sz="2100" dirty="0">
              <a:solidFill>
                <a:srgbClr val="737373"/>
              </a:solidFill>
              <a:latin typeface="Microsoft YaHei"/>
              <a:ea typeface="Microsoft YaHei"/>
            </a:endParaRPr>
          </a:p>
        </p:txBody>
      </p:sp>
      <p:sp>
        <p:nvSpPr>
          <p:cNvPr id="6" name="TextBox 6"/>
          <p:cNvSpPr txBox="1"/>
          <p:nvPr/>
        </p:nvSpPr>
        <p:spPr>
          <a:xfrm>
            <a:off x="13519706" y="4403426"/>
            <a:ext cx="2990850" cy="1830566"/>
          </a:xfrm>
          <a:prstGeom prst="rect">
            <a:avLst/>
          </a:prstGeom>
        </p:spPr>
        <p:txBody>
          <a:bodyPr lIns="0" tIns="0" rIns="0" bIns="0" anchor="t">
            <a:spAutoFit/>
          </a:bodyPr>
          <a:lstStyle/>
          <a:p>
            <a:pPr algn="ctr">
              <a:lnSpc>
                <a:spcPts val="2940"/>
              </a:lnSpc>
            </a:pPr>
            <a:r>
              <a:rPr lang="zh-CN" altLang="en-US" sz="3200" dirty="0">
                <a:solidFill>
                  <a:srgbClr val="737373"/>
                </a:solidFill>
                <a:latin typeface="Microsoft YaHei"/>
                <a:ea typeface="Microsoft YaHei"/>
              </a:rPr>
              <a:t>音色操作</a:t>
            </a:r>
            <a:r>
              <a:rPr lang="en-US" altLang="zh-CN" sz="3200" dirty="0">
                <a:solidFill>
                  <a:srgbClr val="737373"/>
                </a:solidFill>
                <a:latin typeface="Microsoft YaHei"/>
                <a:ea typeface="Microsoft YaHei"/>
              </a:rPr>
              <a:t>&amp;</a:t>
            </a:r>
            <a:r>
              <a:rPr lang="zh-CN" altLang="en-US" sz="3200" dirty="0">
                <a:solidFill>
                  <a:srgbClr val="737373"/>
                </a:solidFill>
                <a:latin typeface="Microsoft YaHei"/>
                <a:ea typeface="Microsoft YaHei"/>
              </a:rPr>
              <a:t>管理</a:t>
            </a:r>
            <a:endParaRPr lang="en-US" altLang="zh-CN" sz="3200" dirty="0">
              <a:solidFill>
                <a:srgbClr val="737373"/>
              </a:solidFill>
              <a:latin typeface="Microsoft YaHei"/>
              <a:ea typeface="Microsoft YaHei"/>
            </a:endParaRPr>
          </a:p>
          <a:p>
            <a:pPr algn="ctr">
              <a:lnSpc>
                <a:spcPts val="2940"/>
              </a:lnSpc>
            </a:pPr>
            <a:endParaRPr lang="en-US"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参数传递</a:t>
            </a:r>
            <a:endParaRPr lang="en-US" altLang="zh-CN"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文件解码</a:t>
            </a:r>
            <a:endParaRPr lang="en-US"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多线程播放器</a:t>
            </a:r>
            <a:endParaRPr lang="en-US" sz="2100" dirty="0">
              <a:solidFill>
                <a:srgbClr val="737373"/>
              </a:solidFill>
              <a:latin typeface="Microsoft YaHei"/>
              <a:ea typeface="Microsoft YaHei"/>
            </a:endParaRPr>
          </a:p>
        </p:txBody>
      </p:sp>
      <p:pic>
        <p:nvPicPr>
          <p:cNvPr id="7" name="Picture 7"/>
          <p:cNvPicPr>
            <a:picLocks noChangeAspect="1"/>
          </p:cNvPicPr>
          <p:nvPr/>
        </p:nvPicPr>
        <p:blipFill>
          <a:blip r:embed="rId7"/>
          <a:srcRect l="30106" t="5873" r="29607" b="24729"/>
          <a:stretch/>
        </p:blipFill>
        <p:spPr>
          <a:xfrm>
            <a:off x="283891" y="3775556"/>
            <a:ext cx="3774668" cy="6502441"/>
          </a:xfrm>
          <a:prstGeom prst="rect">
            <a:avLst/>
          </a:prstGeom>
        </p:spPr>
      </p:pic>
      <p:pic>
        <p:nvPicPr>
          <p:cNvPr id="8" name="０００">
            <a:hlinkClick r:id="" action="ppaction://media"/>
            <a:extLst>
              <a:ext uri="{FF2B5EF4-FFF2-40B4-BE49-F238E27FC236}">
                <a16:creationId xmlns:a16="http://schemas.microsoft.com/office/drawing/2014/main" id="{DAD419A1-7626-D2B8-FB8F-3AE3A28162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20446" r="231" b="20446"/>
          <a:stretch/>
        </p:blipFill>
        <p:spPr>
          <a:xfrm>
            <a:off x="602123" y="185622"/>
            <a:ext cx="5050109" cy="5319035"/>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pic>
        <p:nvPicPr>
          <p:cNvPr id="9" name="00">
            <a:hlinkClick r:id="" action="ppaction://media"/>
            <a:extLst>
              <a:ext uri="{FF2B5EF4-FFF2-40B4-BE49-F238E27FC236}">
                <a16:creationId xmlns:a16="http://schemas.microsoft.com/office/drawing/2014/main" id="{93C2D1A5-15EB-59A6-2BD2-E594D899794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3845225" y="378252"/>
            <a:ext cx="1986437" cy="3531443"/>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58"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79652" y="1206809"/>
            <a:ext cx="4977844" cy="723596"/>
          </a:xfrm>
          <a:prstGeom prst="rect">
            <a:avLst/>
          </a:prstGeom>
        </p:spPr>
        <p:txBody>
          <a:bodyPr lIns="0" tIns="0" rIns="0" bIns="0" anchor="t"/>
          <a:lstStyle/>
          <a:p>
            <a:pPr algn="ctr">
              <a:lnSpc>
                <a:spcPts val="6000"/>
              </a:lnSpc>
            </a:pPr>
            <a:r>
              <a:rPr lang="zh-CN" altLang="en-US" sz="4800" dirty="0">
                <a:solidFill>
                  <a:srgbClr val="737373"/>
                </a:solidFill>
                <a:latin typeface="Microsoft YaHei"/>
                <a:ea typeface="Microsoft YaHei"/>
              </a:rPr>
              <a:t>实验核心源码展示</a:t>
            </a:r>
            <a:endParaRPr lang="en-US" sz="4800" dirty="0">
              <a:solidFill>
                <a:srgbClr val="737373"/>
              </a:solidFill>
              <a:latin typeface="Microsoft YaHei"/>
              <a:ea typeface="Microsoft YaHei"/>
            </a:endParaRPr>
          </a:p>
        </p:txBody>
      </p:sp>
      <p:sp>
        <p:nvSpPr>
          <p:cNvPr id="10" name="文本框 9">
            <a:extLst>
              <a:ext uri="{FF2B5EF4-FFF2-40B4-BE49-F238E27FC236}">
                <a16:creationId xmlns:a16="http://schemas.microsoft.com/office/drawing/2014/main" id="{FD558463-952C-6680-8B8A-077AAD97E9C5}"/>
              </a:ext>
            </a:extLst>
          </p:cNvPr>
          <p:cNvSpPr txBox="1"/>
          <p:nvPr/>
        </p:nvSpPr>
        <p:spPr>
          <a:xfrm>
            <a:off x="283891" y="2711191"/>
            <a:ext cx="4623356" cy="7417415"/>
          </a:xfrm>
          <a:prstGeom prst="rect">
            <a:avLst/>
          </a:prstGeom>
          <a:noFill/>
        </p:spPr>
        <p:txBody>
          <a:bodyPr wrap="square" rtlCol="0">
            <a:spAutoFit/>
          </a:bodyPr>
          <a:lstStyle/>
          <a:p>
            <a:r>
              <a:rPr lang="en-US" altLang="zh-CN" sz="1400" dirty="0"/>
              <a:t>//1,</a:t>
            </a:r>
            <a:r>
              <a:rPr lang="zh-CN" altLang="en-US" sz="1400" dirty="0"/>
              <a:t>获取触摸屏相关信息</a:t>
            </a:r>
            <a:r>
              <a:rPr lang="en-US" altLang="zh-CN" sz="1400" dirty="0"/>
              <a:t>int </a:t>
            </a:r>
            <a:r>
              <a:rPr lang="en-US" altLang="zh-CN" sz="1400" dirty="0" err="1"/>
              <a:t>get_xy</a:t>
            </a:r>
            <a:r>
              <a:rPr lang="en-US" altLang="zh-CN" sz="1400" dirty="0"/>
              <a:t>(int *x, int *y)</a:t>
            </a:r>
          </a:p>
          <a:p>
            <a:r>
              <a:rPr lang="en-US" altLang="zh-CN" sz="1400" dirty="0"/>
              <a:t>{</a:t>
            </a:r>
          </a:p>
          <a:p>
            <a:r>
              <a:rPr lang="en-US" altLang="zh-CN" sz="1400" dirty="0"/>
              <a:t>    struct </a:t>
            </a:r>
            <a:r>
              <a:rPr lang="en-US" altLang="zh-CN" sz="1400" dirty="0" err="1"/>
              <a:t>input_event</a:t>
            </a:r>
            <a:r>
              <a:rPr lang="en-US" altLang="zh-CN" sz="1400" dirty="0"/>
              <a:t> </a:t>
            </a:r>
            <a:r>
              <a:rPr lang="en-US" altLang="zh-CN" sz="1400" dirty="0" err="1"/>
              <a:t>ts</a:t>
            </a:r>
            <a:r>
              <a:rPr lang="en-US" altLang="zh-CN" sz="1400" dirty="0"/>
              <a:t>;</a:t>
            </a:r>
          </a:p>
          <a:p>
            <a:r>
              <a:rPr lang="en-US" altLang="zh-CN" sz="1400" dirty="0"/>
              <a:t>    int </a:t>
            </a:r>
            <a:r>
              <a:rPr lang="en-US" altLang="zh-CN" sz="1400" dirty="0" err="1"/>
              <a:t>x_read</a:t>
            </a:r>
            <a:r>
              <a:rPr lang="en-US" altLang="zh-CN" sz="1400" dirty="0"/>
              <a:t> = 0, </a:t>
            </a:r>
            <a:r>
              <a:rPr lang="en-US" altLang="zh-CN" sz="1400" dirty="0" err="1"/>
              <a:t>y_read</a:t>
            </a:r>
            <a:r>
              <a:rPr lang="en-US" altLang="zh-CN" sz="1400" dirty="0"/>
              <a:t> = 1;</a:t>
            </a:r>
          </a:p>
          <a:p>
            <a:endParaRPr lang="en-US" altLang="zh-CN" sz="1400" dirty="0"/>
          </a:p>
          <a:p>
            <a:r>
              <a:rPr lang="en-US" altLang="zh-CN" sz="1400" dirty="0"/>
              <a:t>    *x = 0, *y = 0;</a:t>
            </a:r>
          </a:p>
          <a:p>
            <a:r>
              <a:rPr lang="en-US" altLang="zh-CN" sz="1400" dirty="0"/>
              <a:t>    </a:t>
            </a:r>
          </a:p>
          <a:p>
            <a:r>
              <a:rPr lang="en-US" altLang="zh-CN" sz="1400" dirty="0"/>
              <a:t>    //2, </a:t>
            </a:r>
            <a:r>
              <a:rPr lang="zh-CN" altLang="en-US" sz="1400" dirty="0"/>
              <a:t>打印 触摸屏相关信息</a:t>
            </a:r>
          </a:p>
          <a:p>
            <a:r>
              <a:rPr lang="zh-CN" altLang="en-US" sz="1400" dirty="0"/>
              <a:t>    </a:t>
            </a:r>
            <a:r>
              <a:rPr lang="en-US" altLang="zh-CN" sz="1400" dirty="0"/>
              <a:t>while (1) {</a:t>
            </a:r>
          </a:p>
          <a:p>
            <a:r>
              <a:rPr lang="en-US" altLang="zh-CN" sz="1400" dirty="0"/>
              <a:t>        read(</a:t>
            </a:r>
            <a:r>
              <a:rPr lang="en-US" altLang="zh-CN" sz="1400" dirty="0" err="1"/>
              <a:t>ts_fd</a:t>
            </a:r>
            <a:r>
              <a:rPr lang="en-US" altLang="zh-CN" sz="1400" dirty="0"/>
              <a:t>, &amp;</a:t>
            </a:r>
            <a:r>
              <a:rPr lang="en-US" altLang="zh-CN" sz="1400" dirty="0" err="1"/>
              <a:t>ts</a:t>
            </a:r>
            <a:r>
              <a:rPr lang="en-US" altLang="zh-CN" sz="1400" dirty="0"/>
              <a:t>, </a:t>
            </a:r>
            <a:r>
              <a:rPr lang="en-US" altLang="zh-CN" sz="1400" dirty="0" err="1"/>
              <a:t>sizeof</a:t>
            </a:r>
            <a:r>
              <a:rPr lang="en-US" altLang="zh-CN" sz="1400" dirty="0"/>
              <a:t>(</a:t>
            </a:r>
            <a:r>
              <a:rPr lang="en-US" altLang="zh-CN" sz="1400" dirty="0" err="1"/>
              <a:t>ts</a:t>
            </a:r>
            <a:r>
              <a:rPr lang="en-US" altLang="zh-CN" sz="1400" dirty="0"/>
              <a:t>));</a:t>
            </a:r>
          </a:p>
          <a:p>
            <a:r>
              <a:rPr lang="en-US" altLang="zh-CN" sz="1400" dirty="0"/>
              <a:t>        </a:t>
            </a:r>
          </a:p>
          <a:p>
            <a:r>
              <a:rPr lang="en-US" altLang="zh-CN" sz="1400" dirty="0"/>
              <a:t>        //</a:t>
            </a:r>
            <a:r>
              <a:rPr lang="zh-CN" altLang="en-US" sz="1400" dirty="0"/>
              <a:t>绝对坐标事件 （</a:t>
            </a:r>
            <a:r>
              <a:rPr lang="en-US" altLang="zh-CN" sz="1400" dirty="0"/>
              <a:t>x, y</a:t>
            </a:r>
            <a:r>
              <a:rPr lang="zh-CN" altLang="en-US" sz="1400" dirty="0"/>
              <a:t>） </a:t>
            </a:r>
            <a:r>
              <a:rPr lang="en-US" altLang="zh-CN" sz="1400" dirty="0"/>
              <a:t>(x, x) (y, y) (y, x)</a:t>
            </a:r>
          </a:p>
          <a:p>
            <a:r>
              <a:rPr lang="en-US" altLang="zh-CN" sz="1400" dirty="0"/>
              <a:t>        if (</a:t>
            </a:r>
            <a:r>
              <a:rPr lang="en-US" altLang="zh-CN" sz="1400" dirty="0" err="1"/>
              <a:t>ts.type</a:t>
            </a:r>
            <a:r>
              <a:rPr lang="en-US" altLang="zh-CN" sz="1400" dirty="0"/>
              <a:t> == EV_ABS) {</a:t>
            </a:r>
          </a:p>
          <a:p>
            <a:r>
              <a:rPr lang="en-US" altLang="zh-CN" sz="1400" dirty="0"/>
              <a:t>            if (</a:t>
            </a:r>
            <a:r>
              <a:rPr lang="en-US" altLang="zh-CN" sz="1400" dirty="0" err="1"/>
              <a:t>ts.code</a:t>
            </a:r>
            <a:r>
              <a:rPr lang="en-US" altLang="zh-CN" sz="1400" dirty="0"/>
              <a:t> == ABS_X &amp;&amp; </a:t>
            </a:r>
            <a:r>
              <a:rPr lang="en-US" altLang="zh-CN" sz="1400" dirty="0" err="1"/>
              <a:t>x_read</a:t>
            </a:r>
            <a:r>
              <a:rPr lang="en-US" altLang="zh-CN" sz="1400" dirty="0"/>
              <a:t> == 0) {</a:t>
            </a:r>
          </a:p>
          <a:p>
            <a:r>
              <a:rPr lang="en-US" altLang="zh-CN" sz="1400" dirty="0"/>
              <a:t>                //*x = </a:t>
            </a:r>
            <a:r>
              <a:rPr lang="en-US" altLang="zh-CN" sz="1400" dirty="0" err="1"/>
              <a:t>ts.value</a:t>
            </a:r>
            <a:r>
              <a:rPr lang="en-US" altLang="zh-CN" sz="1400" dirty="0"/>
              <a:t>;</a:t>
            </a:r>
          </a:p>
          <a:p>
            <a:r>
              <a:rPr lang="en-US" altLang="zh-CN" sz="1400" dirty="0"/>
              <a:t>                *x = </a:t>
            </a:r>
            <a:r>
              <a:rPr lang="en-US" altLang="zh-CN" sz="1400" dirty="0" err="1"/>
              <a:t>ts.value</a:t>
            </a:r>
            <a:r>
              <a:rPr lang="en-US" altLang="zh-CN" sz="1400" dirty="0"/>
              <a:t>*800/1024;</a:t>
            </a:r>
          </a:p>
          <a:p>
            <a:r>
              <a:rPr lang="en-US" altLang="zh-CN" sz="1400" dirty="0"/>
              <a:t>                </a:t>
            </a:r>
            <a:r>
              <a:rPr lang="en-US" altLang="zh-CN" sz="1400" dirty="0" err="1"/>
              <a:t>x_read</a:t>
            </a:r>
            <a:r>
              <a:rPr lang="en-US" altLang="zh-CN" sz="1400" dirty="0"/>
              <a:t> = 1;</a:t>
            </a:r>
          </a:p>
          <a:p>
            <a:r>
              <a:rPr lang="en-US" altLang="zh-CN" sz="1400" dirty="0"/>
              <a:t>                </a:t>
            </a:r>
            <a:r>
              <a:rPr lang="en-US" altLang="zh-CN" sz="1400" dirty="0" err="1"/>
              <a:t>y_read</a:t>
            </a:r>
            <a:r>
              <a:rPr lang="en-US" altLang="zh-CN" sz="1400" dirty="0"/>
              <a:t> = 0;</a:t>
            </a:r>
          </a:p>
          <a:p>
            <a:r>
              <a:rPr lang="en-US" altLang="zh-CN" sz="1400" dirty="0"/>
              <a:t>            }</a:t>
            </a:r>
          </a:p>
          <a:p>
            <a:r>
              <a:rPr lang="en-US" altLang="zh-CN" sz="1400" dirty="0"/>
              <a:t>            if (</a:t>
            </a:r>
            <a:r>
              <a:rPr lang="en-US" altLang="zh-CN" sz="1400" dirty="0" err="1"/>
              <a:t>ts.code</a:t>
            </a:r>
            <a:r>
              <a:rPr lang="en-US" altLang="zh-CN" sz="1400" dirty="0"/>
              <a:t> == ABS_Y &amp;&amp; </a:t>
            </a:r>
            <a:r>
              <a:rPr lang="en-US" altLang="zh-CN" sz="1400" dirty="0" err="1"/>
              <a:t>y_read</a:t>
            </a:r>
            <a:r>
              <a:rPr lang="en-US" altLang="zh-CN" sz="1400" dirty="0"/>
              <a:t> == 0) {</a:t>
            </a:r>
          </a:p>
          <a:p>
            <a:r>
              <a:rPr lang="en-US" altLang="zh-CN" sz="1400" dirty="0"/>
              <a:t>                //*y = </a:t>
            </a:r>
            <a:r>
              <a:rPr lang="en-US" altLang="zh-CN" sz="1400" dirty="0" err="1"/>
              <a:t>ts.value</a:t>
            </a:r>
            <a:r>
              <a:rPr lang="en-US" altLang="zh-CN" sz="1400" dirty="0"/>
              <a:t>;</a:t>
            </a:r>
          </a:p>
          <a:p>
            <a:r>
              <a:rPr lang="en-US" altLang="zh-CN" sz="1400" dirty="0"/>
              <a:t>                *y = </a:t>
            </a:r>
            <a:r>
              <a:rPr lang="en-US" altLang="zh-CN" sz="1400" dirty="0" err="1"/>
              <a:t>ts.value</a:t>
            </a:r>
            <a:r>
              <a:rPr lang="en-US" altLang="zh-CN" sz="1400" dirty="0"/>
              <a:t>*480/600;</a:t>
            </a:r>
          </a:p>
          <a:p>
            <a:r>
              <a:rPr lang="en-US" altLang="zh-CN" sz="1400" dirty="0"/>
              <a:t>                </a:t>
            </a:r>
            <a:r>
              <a:rPr lang="en-US" altLang="zh-CN" sz="1400" dirty="0" err="1"/>
              <a:t>x_read</a:t>
            </a:r>
            <a:r>
              <a:rPr lang="en-US" altLang="zh-CN" sz="1400" dirty="0"/>
              <a:t> = 0;</a:t>
            </a:r>
          </a:p>
          <a:p>
            <a:r>
              <a:rPr lang="en-US" altLang="zh-CN" sz="1400" dirty="0"/>
              <a:t>                </a:t>
            </a:r>
            <a:r>
              <a:rPr lang="en-US" altLang="zh-CN" sz="1400" dirty="0" err="1"/>
              <a:t>y_read</a:t>
            </a:r>
            <a:r>
              <a:rPr lang="en-US" altLang="zh-CN" sz="1400" dirty="0"/>
              <a:t> = 1;</a:t>
            </a:r>
          </a:p>
          <a:p>
            <a:r>
              <a:rPr lang="en-US" altLang="zh-CN" sz="1400" dirty="0"/>
              <a:t>            }</a:t>
            </a:r>
          </a:p>
          <a:p>
            <a:r>
              <a:rPr lang="en-US" altLang="zh-CN" sz="1400" dirty="0"/>
              <a:t> } if (*x != 0 &amp;&amp; *y != 0) {</a:t>
            </a:r>
          </a:p>
          <a:p>
            <a:r>
              <a:rPr lang="en-US" altLang="zh-CN" sz="1400" dirty="0"/>
              <a:t>            break;}</a:t>
            </a:r>
          </a:p>
          <a:p>
            <a:r>
              <a:rPr lang="en-US" altLang="zh-CN" sz="1400" dirty="0"/>
              <a:t>        if (</a:t>
            </a:r>
            <a:r>
              <a:rPr lang="en-US" altLang="zh-CN" sz="1400" dirty="0" err="1"/>
              <a:t>ts.type</a:t>
            </a:r>
            <a:r>
              <a:rPr lang="en-US" altLang="zh-CN" sz="1400" dirty="0"/>
              <a:t> == EV_KEY) {</a:t>
            </a:r>
          </a:p>
          <a:p>
            <a:r>
              <a:rPr lang="en-US" altLang="zh-CN" sz="1400" dirty="0"/>
              <a:t>            if (</a:t>
            </a:r>
            <a:r>
              <a:rPr lang="en-US" altLang="zh-CN" sz="1400" dirty="0" err="1"/>
              <a:t>ts.code</a:t>
            </a:r>
            <a:r>
              <a:rPr lang="en-US" altLang="zh-CN" sz="1400" dirty="0"/>
              <a:t> == BTN_TOUCH) {</a:t>
            </a:r>
          </a:p>
          <a:p>
            <a:r>
              <a:rPr lang="en-US" altLang="zh-CN" sz="1400" dirty="0"/>
              <a:t>                if (</a:t>
            </a:r>
            <a:r>
              <a:rPr lang="en-US" altLang="zh-CN" sz="1400" dirty="0" err="1"/>
              <a:t>ts.value</a:t>
            </a:r>
            <a:r>
              <a:rPr lang="en-US" altLang="zh-CN" sz="1400" dirty="0"/>
              <a:t> == KEY_RESERVED) {</a:t>
            </a:r>
          </a:p>
          <a:p>
            <a:r>
              <a:rPr lang="en-US" altLang="zh-CN" sz="1400" dirty="0"/>
              <a:t>                    </a:t>
            </a:r>
            <a:r>
              <a:rPr lang="en-US" altLang="zh-CN" sz="1400" dirty="0" err="1"/>
              <a:t>ts_status</a:t>
            </a:r>
            <a:r>
              <a:rPr lang="en-US" altLang="zh-CN" sz="1400" dirty="0"/>
              <a:t> = 1;</a:t>
            </a:r>
          </a:p>
          <a:p>
            <a:r>
              <a:rPr lang="en-US" altLang="zh-CN" sz="1400" dirty="0"/>
              <a:t>                    break;}}}}</a:t>
            </a:r>
          </a:p>
          <a:p>
            <a:r>
              <a:rPr lang="en-US" altLang="zh-CN" sz="1400" dirty="0"/>
              <a:t>    return 0;}</a:t>
            </a:r>
          </a:p>
          <a:p>
            <a:endParaRPr lang="en-US" altLang="zh-CN" sz="1400" dirty="0"/>
          </a:p>
        </p:txBody>
      </p:sp>
      <p:sp>
        <p:nvSpPr>
          <p:cNvPr id="11" name="文本框 10">
            <a:extLst>
              <a:ext uri="{FF2B5EF4-FFF2-40B4-BE49-F238E27FC236}">
                <a16:creationId xmlns:a16="http://schemas.microsoft.com/office/drawing/2014/main" id="{5DC3F19A-A79F-8CEA-2651-1972C865E1F8}"/>
              </a:ext>
            </a:extLst>
          </p:cNvPr>
          <p:cNvSpPr txBox="1"/>
          <p:nvPr/>
        </p:nvSpPr>
        <p:spPr>
          <a:xfrm>
            <a:off x="4132547" y="2711191"/>
            <a:ext cx="6205253" cy="8032968"/>
          </a:xfrm>
          <a:prstGeom prst="rect">
            <a:avLst/>
          </a:prstGeom>
          <a:noFill/>
        </p:spPr>
        <p:txBody>
          <a:bodyPr wrap="square" rtlCol="0">
            <a:spAutoFit/>
          </a:bodyPr>
          <a:lstStyle/>
          <a:p>
            <a:r>
              <a:rPr lang="en-US" altLang="zh-CN" sz="1400" dirty="0"/>
              <a:t>2.	</a:t>
            </a:r>
            <a:r>
              <a:rPr lang="zh-CN" altLang="en-US" sz="1400" dirty="0"/>
              <a:t>图片加载到</a:t>
            </a:r>
            <a:r>
              <a:rPr lang="en-US" altLang="zh-CN" sz="1400" dirty="0"/>
              <a:t>LED</a:t>
            </a:r>
            <a:r>
              <a:rPr lang="zh-CN" altLang="en-US" sz="1400" dirty="0"/>
              <a:t>屏幕上</a:t>
            </a:r>
          </a:p>
          <a:p>
            <a:r>
              <a:rPr lang="en-US" altLang="zh-CN" sz="1400" dirty="0"/>
              <a:t>int </a:t>
            </a:r>
            <a:r>
              <a:rPr lang="en-US" altLang="zh-CN" sz="1400" dirty="0" err="1"/>
              <a:t>lcd_draw_bmp</a:t>
            </a:r>
            <a:r>
              <a:rPr lang="en-US" altLang="zh-CN" sz="1400" dirty="0"/>
              <a:t>(const char *pathname, int x, int y, int w, int h)</a:t>
            </a:r>
          </a:p>
          <a:p>
            <a:r>
              <a:rPr lang="en-US" altLang="zh-CN" sz="1400" dirty="0"/>
              <a:t>{</a:t>
            </a:r>
          </a:p>
          <a:p>
            <a:r>
              <a:rPr lang="en-US" altLang="zh-CN" sz="1400" dirty="0"/>
              <a:t>    int </a:t>
            </a:r>
            <a:r>
              <a:rPr lang="en-US" altLang="zh-CN" sz="1400" dirty="0" err="1"/>
              <a:t>i</a:t>
            </a:r>
            <a:r>
              <a:rPr lang="en-US" altLang="zh-CN" sz="1400" dirty="0"/>
              <a:t>, j;</a:t>
            </a:r>
          </a:p>
          <a:p>
            <a:r>
              <a:rPr lang="en-US" altLang="zh-CN" sz="1400" dirty="0"/>
              <a:t>    </a:t>
            </a:r>
          </a:p>
          <a:p>
            <a:r>
              <a:rPr lang="en-US" altLang="zh-CN" sz="1400" dirty="0"/>
              <a:t>    //a </a:t>
            </a:r>
            <a:r>
              <a:rPr lang="zh-CN" altLang="en-US" sz="1400" dirty="0"/>
              <a:t>打开图片文件</a:t>
            </a:r>
          </a:p>
          <a:p>
            <a:r>
              <a:rPr lang="zh-CN" altLang="en-US" sz="1400" dirty="0"/>
              <a:t>    </a:t>
            </a:r>
          </a:p>
          <a:p>
            <a:r>
              <a:rPr lang="zh-CN" altLang="en-US" sz="1400" dirty="0"/>
              <a:t>    </a:t>
            </a:r>
            <a:r>
              <a:rPr lang="en-US" altLang="zh-CN" sz="1400" dirty="0"/>
              <a:t>int </a:t>
            </a:r>
            <a:r>
              <a:rPr lang="en-US" altLang="zh-CN" sz="1400" dirty="0" err="1"/>
              <a:t>bmp_fd</a:t>
            </a:r>
            <a:r>
              <a:rPr lang="en-US" altLang="zh-CN" sz="1400" dirty="0"/>
              <a:t> = open(pathname, O_RDWR);</a:t>
            </a:r>
          </a:p>
          <a:p>
            <a:r>
              <a:rPr lang="en-US" altLang="zh-CN" sz="1400" dirty="0"/>
              <a:t>    </a:t>
            </a:r>
          </a:p>
          <a:p>
            <a:r>
              <a:rPr lang="en-US" altLang="zh-CN" sz="1400" dirty="0"/>
              <a:t>    //</a:t>
            </a:r>
            <a:r>
              <a:rPr lang="zh-CN" altLang="en-US" sz="1400" dirty="0"/>
              <a:t>错误处理</a:t>
            </a:r>
          </a:p>
          <a:p>
            <a:r>
              <a:rPr lang="zh-CN" altLang="en-US" sz="1400" dirty="0"/>
              <a:t>    </a:t>
            </a:r>
          </a:p>
          <a:p>
            <a:r>
              <a:rPr lang="zh-CN" altLang="en-US" sz="1400" dirty="0"/>
              <a:t>    </a:t>
            </a:r>
            <a:r>
              <a:rPr lang="en-US" altLang="zh-CN" sz="1400" dirty="0"/>
              <a:t>if (</a:t>
            </a:r>
            <a:r>
              <a:rPr lang="en-US" altLang="zh-CN" sz="1400" dirty="0" err="1"/>
              <a:t>bmp_fd</a:t>
            </a:r>
            <a:r>
              <a:rPr lang="en-US" altLang="zh-CN" sz="1400" dirty="0"/>
              <a:t> == -1) {</a:t>
            </a:r>
          </a:p>
          <a:p>
            <a:r>
              <a:rPr lang="en-US" altLang="zh-CN" sz="1400" dirty="0"/>
              <a:t>        </a:t>
            </a:r>
            <a:r>
              <a:rPr lang="en-US" altLang="zh-CN" sz="1400" dirty="0" err="1"/>
              <a:t>printf</a:t>
            </a:r>
            <a:r>
              <a:rPr lang="en-US" altLang="zh-CN" sz="1400" dirty="0"/>
              <a:t>("open bmp file failed!\n");</a:t>
            </a:r>
          </a:p>
          <a:p>
            <a:r>
              <a:rPr lang="en-US" altLang="zh-CN" sz="1400" dirty="0"/>
              <a:t>        return -1;</a:t>
            </a:r>
          </a:p>
          <a:p>
            <a:r>
              <a:rPr lang="en-US" altLang="zh-CN" sz="1400" dirty="0"/>
              <a:t>    }</a:t>
            </a:r>
          </a:p>
          <a:p>
            <a:r>
              <a:rPr lang="en-US" altLang="zh-CN" dirty="0"/>
              <a:t>//2</a:t>
            </a:r>
            <a:r>
              <a:rPr lang="zh-CN" altLang="en-US" dirty="0"/>
              <a:t>，将图片数据加载到</a:t>
            </a:r>
            <a:r>
              <a:rPr lang="en-US" altLang="zh-CN" dirty="0"/>
              <a:t>lcd</a:t>
            </a:r>
            <a:r>
              <a:rPr lang="zh-CN" altLang="en-US" dirty="0"/>
              <a:t>屏幕</a:t>
            </a:r>
          </a:p>
          <a:p>
            <a:r>
              <a:rPr lang="zh-CN" altLang="en-US" dirty="0"/>
              <a:t>    </a:t>
            </a:r>
            <a:r>
              <a:rPr lang="en-US" altLang="zh-CN" dirty="0"/>
              <a:t>char header[54];</a:t>
            </a:r>
          </a:p>
          <a:p>
            <a:r>
              <a:rPr lang="en-US" altLang="zh-CN" dirty="0"/>
              <a:t>    char </a:t>
            </a:r>
            <a:r>
              <a:rPr lang="en-US" altLang="zh-CN" dirty="0" err="1"/>
              <a:t>rgb_buf</a:t>
            </a:r>
            <a:r>
              <a:rPr lang="en-US" altLang="zh-CN" dirty="0"/>
              <a:t>[w*h*3];</a:t>
            </a:r>
          </a:p>
          <a:p>
            <a:r>
              <a:rPr lang="en-US" altLang="zh-CN" dirty="0"/>
              <a:t>    //a </a:t>
            </a:r>
            <a:r>
              <a:rPr lang="zh-CN" altLang="en-US" dirty="0"/>
              <a:t>将图片颜色数据读取出来</a:t>
            </a:r>
          </a:p>
          <a:p>
            <a:r>
              <a:rPr lang="zh-CN" altLang="en-US" dirty="0"/>
              <a:t>    </a:t>
            </a:r>
          </a:p>
          <a:p>
            <a:r>
              <a:rPr lang="zh-CN" altLang="en-US" dirty="0"/>
              <a:t>    </a:t>
            </a:r>
            <a:r>
              <a:rPr lang="en-US" altLang="zh-CN" dirty="0"/>
              <a:t>int pad = (4-(w*3)%4)%4; //</a:t>
            </a:r>
            <a:r>
              <a:rPr lang="zh-CN" altLang="en-US" dirty="0"/>
              <a:t>计算每一行的无效字节数</a:t>
            </a:r>
          </a:p>
          <a:p>
            <a:r>
              <a:rPr lang="zh-CN" altLang="en-US" dirty="0"/>
              <a:t>    </a:t>
            </a:r>
          </a:p>
          <a:p>
            <a:r>
              <a:rPr lang="zh-CN" altLang="en-US" dirty="0"/>
              <a:t>    </a:t>
            </a:r>
            <a:r>
              <a:rPr lang="en-US" altLang="zh-CN" dirty="0"/>
              <a:t>read(</a:t>
            </a:r>
            <a:r>
              <a:rPr lang="en-US" altLang="zh-CN" dirty="0" err="1"/>
              <a:t>bmp_fd</a:t>
            </a:r>
            <a:r>
              <a:rPr lang="en-US" altLang="zh-CN" dirty="0"/>
              <a:t>, header, 54);</a:t>
            </a:r>
          </a:p>
          <a:p>
            <a:r>
              <a:rPr lang="en-US" altLang="zh-CN" dirty="0"/>
              <a:t>    //read(</a:t>
            </a:r>
            <a:r>
              <a:rPr lang="en-US" altLang="zh-CN" dirty="0" err="1"/>
              <a:t>bmp_fd</a:t>
            </a:r>
            <a:r>
              <a:rPr lang="en-US" altLang="zh-CN" dirty="0"/>
              <a:t>, </a:t>
            </a:r>
            <a:r>
              <a:rPr lang="en-US" altLang="zh-CN" dirty="0" err="1"/>
              <a:t>rgb_buf</a:t>
            </a:r>
            <a:r>
              <a:rPr lang="en-US" altLang="zh-CN" dirty="0"/>
              <a:t>, w*h*3);</a:t>
            </a:r>
          </a:p>
          <a:p>
            <a:r>
              <a:rPr lang="en-US" altLang="zh-CN" dirty="0"/>
              <a:t>    </a:t>
            </a:r>
          </a:p>
          <a:p>
            <a:endParaRPr lang="en-US" altLang="zh-CN" dirty="0"/>
          </a:p>
          <a:p>
            <a:r>
              <a:rPr lang="en-US" altLang="zh-CN" dirty="0"/>
              <a:t>    for (</a:t>
            </a:r>
            <a:r>
              <a:rPr lang="en-US" altLang="zh-CN" dirty="0" err="1"/>
              <a:t>i</a:t>
            </a:r>
            <a:r>
              <a:rPr lang="en-US" altLang="zh-CN" dirty="0"/>
              <a:t> = 0; </a:t>
            </a:r>
            <a:r>
              <a:rPr lang="en-US" altLang="zh-CN" dirty="0" err="1"/>
              <a:t>i</a:t>
            </a:r>
            <a:r>
              <a:rPr lang="en-US" altLang="zh-CN" dirty="0"/>
              <a:t> &lt; h; </a:t>
            </a:r>
            <a:r>
              <a:rPr lang="en-US" altLang="zh-CN" dirty="0" err="1"/>
              <a:t>i</a:t>
            </a:r>
            <a:r>
              <a:rPr lang="en-US" altLang="zh-CN" dirty="0"/>
              <a:t>++) {</a:t>
            </a:r>
          </a:p>
          <a:p>
            <a:r>
              <a:rPr lang="en-US" altLang="zh-CN" dirty="0"/>
              <a:t>        read(</a:t>
            </a:r>
            <a:r>
              <a:rPr lang="en-US" altLang="zh-CN" dirty="0" err="1"/>
              <a:t>bmp_fd</a:t>
            </a:r>
            <a:r>
              <a:rPr lang="en-US" altLang="zh-CN" dirty="0"/>
              <a:t>, &amp;</a:t>
            </a:r>
            <a:r>
              <a:rPr lang="en-US" altLang="zh-CN" dirty="0" err="1"/>
              <a:t>rgb_buf</a:t>
            </a:r>
            <a:r>
              <a:rPr lang="en-US" altLang="zh-CN" dirty="0"/>
              <a:t>[w*</a:t>
            </a:r>
            <a:r>
              <a:rPr lang="en-US" altLang="zh-CN" dirty="0" err="1"/>
              <a:t>i</a:t>
            </a:r>
            <a:r>
              <a:rPr lang="en-US" altLang="zh-CN" dirty="0"/>
              <a:t>*3], w*3);</a:t>
            </a:r>
          </a:p>
          <a:p>
            <a:r>
              <a:rPr lang="en-US" altLang="zh-CN" dirty="0"/>
              <a:t>        </a:t>
            </a:r>
            <a:r>
              <a:rPr lang="en-US" altLang="zh-CN" dirty="0" err="1"/>
              <a:t>lseek</a:t>
            </a:r>
            <a:r>
              <a:rPr lang="en-US" altLang="zh-CN" dirty="0"/>
              <a:t>(</a:t>
            </a:r>
            <a:r>
              <a:rPr lang="en-US" altLang="zh-CN" dirty="0" err="1"/>
              <a:t>bmp_fd</a:t>
            </a:r>
            <a:r>
              <a:rPr lang="en-US" altLang="zh-CN" dirty="0"/>
              <a:t>, pad, SEEK_CUR);</a:t>
            </a:r>
          </a:p>
          <a:p>
            <a:r>
              <a:rPr lang="en-US" altLang="zh-CN" dirty="0"/>
              <a:t>}</a:t>
            </a:r>
          </a:p>
          <a:p>
            <a:endParaRPr lang="zh-CN" altLang="en-US" dirty="0"/>
          </a:p>
        </p:txBody>
      </p:sp>
      <p:sp>
        <p:nvSpPr>
          <p:cNvPr id="12" name="文本框 11">
            <a:extLst>
              <a:ext uri="{FF2B5EF4-FFF2-40B4-BE49-F238E27FC236}">
                <a16:creationId xmlns:a16="http://schemas.microsoft.com/office/drawing/2014/main" id="{C605EE27-6B79-A228-957A-614900E7688F}"/>
              </a:ext>
            </a:extLst>
          </p:cNvPr>
          <p:cNvSpPr txBox="1"/>
          <p:nvPr/>
        </p:nvSpPr>
        <p:spPr>
          <a:xfrm>
            <a:off x="9852800" y="2711191"/>
            <a:ext cx="7055909" cy="7417415"/>
          </a:xfrm>
          <a:prstGeom prst="rect">
            <a:avLst/>
          </a:prstGeom>
          <a:noFill/>
        </p:spPr>
        <p:txBody>
          <a:bodyPr wrap="square" rtlCol="0">
            <a:spAutoFit/>
          </a:bodyPr>
          <a:lstStyle/>
          <a:p>
            <a:r>
              <a:rPr lang="en-US" altLang="zh-CN" sz="1400" dirty="0"/>
              <a:t>for (j = 0; j &lt; h; </a:t>
            </a:r>
            <a:r>
              <a:rPr lang="en-US" altLang="zh-CN" sz="1400" dirty="0" err="1"/>
              <a:t>j++</a:t>
            </a:r>
            <a:r>
              <a:rPr lang="en-US" altLang="zh-CN" sz="1400" dirty="0"/>
              <a:t>) {</a:t>
            </a:r>
          </a:p>
          <a:p>
            <a:r>
              <a:rPr lang="en-US" altLang="zh-CN" sz="1400" dirty="0"/>
              <a:t>        for (</a:t>
            </a:r>
            <a:r>
              <a:rPr lang="en-US" altLang="zh-CN" sz="1400" dirty="0" err="1"/>
              <a:t>i</a:t>
            </a:r>
            <a:r>
              <a:rPr lang="en-US" altLang="zh-CN" sz="1400" dirty="0"/>
              <a:t> = 0; </a:t>
            </a:r>
            <a:r>
              <a:rPr lang="en-US" altLang="zh-CN" sz="1400" dirty="0" err="1"/>
              <a:t>i</a:t>
            </a:r>
            <a:r>
              <a:rPr lang="en-US" altLang="zh-CN" sz="1400" dirty="0"/>
              <a:t> &lt; w; </a:t>
            </a:r>
            <a:r>
              <a:rPr lang="en-US" altLang="zh-CN" sz="1400" dirty="0" err="1"/>
              <a:t>i</a:t>
            </a:r>
            <a:r>
              <a:rPr lang="en-US" altLang="zh-CN" sz="1400" dirty="0"/>
              <a:t>++) {</a:t>
            </a:r>
          </a:p>
          <a:p>
            <a:r>
              <a:rPr lang="en-US" altLang="zh-CN" sz="1400" dirty="0"/>
              <a:t>            int b = </a:t>
            </a:r>
            <a:r>
              <a:rPr lang="en-US" altLang="zh-CN" sz="1400" dirty="0" err="1"/>
              <a:t>rgb_buf</a:t>
            </a:r>
            <a:r>
              <a:rPr lang="en-US" altLang="zh-CN" sz="1400" dirty="0"/>
              <a:t>[(j*</a:t>
            </a:r>
            <a:r>
              <a:rPr lang="en-US" altLang="zh-CN" sz="1400" dirty="0" err="1"/>
              <a:t>w+i</a:t>
            </a:r>
            <a:r>
              <a:rPr lang="en-US" altLang="zh-CN" sz="1400" dirty="0"/>
              <a:t>)*3+0];</a:t>
            </a:r>
          </a:p>
          <a:p>
            <a:r>
              <a:rPr lang="en-US" altLang="zh-CN" sz="1400" dirty="0"/>
              <a:t>            int g = </a:t>
            </a:r>
            <a:r>
              <a:rPr lang="en-US" altLang="zh-CN" sz="1400" dirty="0" err="1"/>
              <a:t>rgb_buf</a:t>
            </a:r>
            <a:r>
              <a:rPr lang="en-US" altLang="zh-CN" sz="1400" dirty="0"/>
              <a:t>[(j*</a:t>
            </a:r>
            <a:r>
              <a:rPr lang="en-US" altLang="zh-CN" sz="1400" dirty="0" err="1"/>
              <a:t>w+i</a:t>
            </a:r>
            <a:r>
              <a:rPr lang="en-US" altLang="zh-CN" sz="1400" dirty="0"/>
              <a:t>)*3+1];</a:t>
            </a:r>
          </a:p>
          <a:p>
            <a:r>
              <a:rPr lang="en-US" altLang="zh-CN" sz="1400" dirty="0"/>
              <a:t>            int r = </a:t>
            </a:r>
            <a:r>
              <a:rPr lang="en-US" altLang="zh-CN" sz="1400" dirty="0" err="1"/>
              <a:t>rgb_buf</a:t>
            </a:r>
            <a:r>
              <a:rPr lang="en-US" altLang="zh-CN" sz="1400" dirty="0"/>
              <a:t>[(j*</a:t>
            </a:r>
            <a:r>
              <a:rPr lang="en-US" altLang="zh-CN" sz="1400" dirty="0" err="1"/>
              <a:t>w+i</a:t>
            </a:r>
            <a:r>
              <a:rPr lang="en-US" altLang="zh-CN" sz="1400" dirty="0"/>
              <a:t>)*3+2];</a:t>
            </a:r>
          </a:p>
          <a:p>
            <a:r>
              <a:rPr lang="en-US" altLang="zh-CN" sz="1400" dirty="0"/>
              <a:t>            </a:t>
            </a:r>
          </a:p>
          <a:p>
            <a:r>
              <a:rPr lang="en-US" altLang="zh-CN" sz="1400" dirty="0"/>
              <a:t>            int color = b;</a:t>
            </a:r>
          </a:p>
          <a:p>
            <a:r>
              <a:rPr lang="en-US" altLang="zh-CN" sz="1400" dirty="0"/>
              <a:t>            color |= (g &lt;&lt; 8);</a:t>
            </a:r>
          </a:p>
          <a:p>
            <a:r>
              <a:rPr lang="en-US" altLang="zh-CN" sz="1400" dirty="0"/>
              <a:t>            color |= (r &lt;&lt; 16);</a:t>
            </a:r>
          </a:p>
          <a:p>
            <a:r>
              <a:rPr lang="en-US" altLang="zh-CN" sz="1400" dirty="0"/>
              <a:t>            </a:t>
            </a:r>
          </a:p>
          <a:p>
            <a:r>
              <a:rPr lang="en-US" altLang="zh-CN" sz="1400" dirty="0"/>
              <a:t>            //*(lcd_ptr+800*</a:t>
            </a:r>
            <a:r>
              <a:rPr lang="en-US" altLang="zh-CN" sz="1400" dirty="0" err="1"/>
              <a:t>j+i</a:t>
            </a:r>
            <a:r>
              <a:rPr lang="en-US" altLang="zh-CN" sz="1400" dirty="0"/>
              <a:t>) = color;</a:t>
            </a:r>
          </a:p>
          <a:p>
            <a:r>
              <a:rPr lang="en-US" altLang="zh-CN" sz="1400" dirty="0"/>
              <a:t>            </a:t>
            </a:r>
            <a:r>
              <a:rPr lang="en-US" altLang="zh-CN" sz="1400" dirty="0" err="1"/>
              <a:t>lcd_draw_point</a:t>
            </a:r>
            <a:r>
              <a:rPr lang="en-US" altLang="zh-CN" sz="1400" dirty="0"/>
              <a:t>(</a:t>
            </a:r>
            <a:r>
              <a:rPr lang="en-US" altLang="zh-CN" sz="1400" dirty="0" err="1"/>
              <a:t>i+x</a:t>
            </a:r>
            <a:r>
              <a:rPr lang="en-US" altLang="zh-CN" sz="1400" dirty="0"/>
              <a:t>, h-1-j+y, color);</a:t>
            </a:r>
          </a:p>
          <a:p>
            <a:r>
              <a:rPr lang="en-US" altLang="zh-CN" sz="1400" dirty="0"/>
              <a:t>        }</a:t>
            </a:r>
          </a:p>
          <a:p>
            <a:r>
              <a:rPr lang="en-US" altLang="zh-CN" sz="1400" dirty="0"/>
              <a:t>}</a:t>
            </a:r>
          </a:p>
          <a:p>
            <a:r>
              <a:rPr lang="en-US" altLang="zh-CN" sz="1400" dirty="0"/>
              <a:t>3.	</a:t>
            </a:r>
            <a:r>
              <a:rPr lang="zh-CN" altLang="en-US" sz="1400" dirty="0"/>
              <a:t>错误处理</a:t>
            </a:r>
          </a:p>
          <a:p>
            <a:r>
              <a:rPr lang="en-US" altLang="zh-CN" sz="1400" dirty="0"/>
              <a:t>struct </a:t>
            </a:r>
            <a:r>
              <a:rPr lang="en-US" altLang="zh-CN" sz="1400" dirty="0" err="1"/>
              <a:t>my_error_mgr</a:t>
            </a:r>
            <a:r>
              <a:rPr lang="en-US" altLang="zh-CN" sz="1400" dirty="0"/>
              <a:t> {</a:t>
            </a:r>
          </a:p>
          <a:p>
            <a:r>
              <a:rPr lang="en-US" altLang="zh-CN" sz="1400" dirty="0"/>
              <a:t>  struct </a:t>
            </a:r>
            <a:r>
              <a:rPr lang="en-US" altLang="zh-CN" sz="1400" dirty="0" err="1"/>
              <a:t>jpeg_error_mgr</a:t>
            </a:r>
            <a:r>
              <a:rPr lang="en-US" altLang="zh-CN" sz="1400" dirty="0"/>
              <a:t> pub;    /* "public" fields */</a:t>
            </a:r>
          </a:p>
          <a:p>
            <a:endParaRPr lang="en-US" altLang="zh-CN" sz="1400" dirty="0"/>
          </a:p>
          <a:p>
            <a:r>
              <a:rPr lang="en-US" altLang="zh-CN" sz="1400" dirty="0"/>
              <a:t>  </a:t>
            </a:r>
            <a:r>
              <a:rPr lang="en-US" altLang="zh-CN" sz="1400" dirty="0" err="1"/>
              <a:t>jmp_buf</a:t>
            </a:r>
            <a:r>
              <a:rPr lang="en-US" altLang="zh-CN" sz="1400" dirty="0"/>
              <a:t> </a:t>
            </a:r>
            <a:r>
              <a:rPr lang="en-US" altLang="zh-CN" sz="1400" dirty="0" err="1"/>
              <a:t>setjmp_buffer</a:t>
            </a:r>
            <a:r>
              <a:rPr lang="en-US" altLang="zh-CN" sz="1400" dirty="0"/>
              <a:t>;    /* for return to caller */</a:t>
            </a:r>
          </a:p>
          <a:p>
            <a:r>
              <a:rPr lang="en-US" altLang="zh-CN" sz="1400" dirty="0"/>
              <a:t>};</a:t>
            </a:r>
          </a:p>
          <a:p>
            <a:endParaRPr lang="en-US" altLang="zh-CN" sz="1400" dirty="0"/>
          </a:p>
          <a:p>
            <a:r>
              <a:rPr lang="en-US" altLang="zh-CN" sz="1400" dirty="0"/>
              <a:t>typedef struct </a:t>
            </a:r>
            <a:r>
              <a:rPr lang="en-US" altLang="zh-CN" sz="1400" dirty="0" err="1"/>
              <a:t>my_error_mgr</a:t>
            </a:r>
            <a:r>
              <a:rPr lang="en-US" altLang="zh-CN" sz="1400" dirty="0"/>
              <a:t> * </a:t>
            </a:r>
            <a:r>
              <a:rPr lang="en-US" altLang="zh-CN" sz="1400" dirty="0" err="1"/>
              <a:t>my_error_ptr</a:t>
            </a:r>
            <a:r>
              <a:rPr lang="en-US" altLang="zh-CN" sz="1400" dirty="0"/>
              <a:t>;</a:t>
            </a:r>
          </a:p>
          <a:p>
            <a:endParaRPr lang="en-US" altLang="zh-CN" sz="1400" dirty="0"/>
          </a:p>
          <a:p>
            <a:r>
              <a:rPr lang="en-US" altLang="zh-CN" sz="1400" dirty="0"/>
              <a:t>/*</a:t>
            </a:r>
          </a:p>
          <a:p>
            <a:r>
              <a:rPr lang="en-US" altLang="zh-CN" sz="1400" dirty="0"/>
              <a:t> * Here's the routine that will replace the standard </a:t>
            </a:r>
            <a:r>
              <a:rPr lang="en-US" altLang="zh-CN" sz="1400" dirty="0" err="1"/>
              <a:t>error_exit</a:t>
            </a:r>
            <a:r>
              <a:rPr lang="en-US" altLang="zh-CN" sz="1400" dirty="0"/>
              <a:t> method:</a:t>
            </a:r>
          </a:p>
          <a:p>
            <a:r>
              <a:rPr lang="en-US" altLang="zh-CN" sz="1400" dirty="0"/>
              <a:t> */</a:t>
            </a:r>
          </a:p>
          <a:p>
            <a:endParaRPr lang="en-US" altLang="zh-CN" sz="1400" dirty="0"/>
          </a:p>
          <a:p>
            <a:r>
              <a:rPr lang="en-US" altLang="zh-CN" sz="1400" dirty="0"/>
              <a:t>METHODDEF(void)</a:t>
            </a:r>
          </a:p>
          <a:p>
            <a:r>
              <a:rPr lang="en-US" altLang="zh-CN" sz="1400" dirty="0" err="1"/>
              <a:t>my_error_exit</a:t>
            </a:r>
            <a:r>
              <a:rPr lang="en-US" altLang="zh-CN" sz="1400" dirty="0"/>
              <a:t> (</a:t>
            </a:r>
            <a:r>
              <a:rPr lang="en-US" altLang="zh-CN" sz="1400" dirty="0" err="1"/>
              <a:t>j_common_ptr</a:t>
            </a:r>
            <a:r>
              <a:rPr lang="en-US" altLang="zh-CN" sz="1400" dirty="0"/>
              <a:t> </a:t>
            </a:r>
            <a:r>
              <a:rPr lang="en-US" altLang="zh-CN" sz="1400" dirty="0" err="1"/>
              <a:t>cinfo</a:t>
            </a:r>
            <a:r>
              <a:rPr lang="en-US" altLang="zh-CN" sz="1400" dirty="0"/>
              <a:t>)</a:t>
            </a:r>
          </a:p>
          <a:p>
            <a:r>
              <a:rPr lang="en-US" altLang="zh-CN" sz="1400" dirty="0"/>
              <a:t>{</a:t>
            </a:r>
          </a:p>
          <a:p>
            <a:r>
              <a:rPr lang="en-US" altLang="zh-CN" sz="1400" dirty="0"/>
              <a:t>  /* </a:t>
            </a:r>
            <a:r>
              <a:rPr lang="en-US" altLang="zh-CN" sz="1400" dirty="0" err="1"/>
              <a:t>cinfo</a:t>
            </a:r>
            <a:r>
              <a:rPr lang="en-US" altLang="zh-CN" sz="1400" dirty="0"/>
              <a:t>-&gt;err really points to a </a:t>
            </a:r>
            <a:r>
              <a:rPr lang="en-US" altLang="zh-CN" sz="1400" dirty="0" err="1"/>
              <a:t>my_error_mgr</a:t>
            </a:r>
            <a:r>
              <a:rPr lang="en-US" altLang="zh-CN" sz="1400" dirty="0"/>
              <a:t> struct, so coerce pointer */</a:t>
            </a:r>
          </a:p>
          <a:p>
            <a:r>
              <a:rPr lang="en-US" altLang="zh-CN" sz="1400" dirty="0"/>
              <a:t>  </a:t>
            </a:r>
            <a:r>
              <a:rPr lang="en-US" altLang="zh-CN" sz="1400" dirty="0" err="1"/>
              <a:t>my_error_ptr</a:t>
            </a:r>
            <a:r>
              <a:rPr lang="en-US" altLang="zh-CN" sz="1400" dirty="0"/>
              <a:t> </a:t>
            </a:r>
            <a:r>
              <a:rPr lang="en-US" altLang="zh-CN" sz="1400" dirty="0" err="1"/>
              <a:t>myerr</a:t>
            </a:r>
            <a:r>
              <a:rPr lang="en-US" altLang="zh-CN" sz="1400" dirty="0"/>
              <a:t> = (</a:t>
            </a:r>
            <a:r>
              <a:rPr lang="en-US" altLang="zh-CN" sz="1400" dirty="0" err="1"/>
              <a:t>my_error_ptr</a:t>
            </a:r>
            <a:r>
              <a:rPr lang="en-US" altLang="zh-CN" sz="1400" dirty="0"/>
              <a:t>) </a:t>
            </a:r>
            <a:r>
              <a:rPr lang="en-US" altLang="zh-CN" sz="1400" dirty="0" err="1"/>
              <a:t>cinfo</a:t>
            </a:r>
            <a:r>
              <a:rPr lang="en-US" altLang="zh-CN" sz="1400" dirty="0"/>
              <a:t>-&gt;err;</a:t>
            </a:r>
          </a:p>
          <a:p>
            <a:endParaRPr lang="en-US" altLang="zh-CN" sz="1400" dirty="0"/>
          </a:p>
        </p:txBody>
      </p:sp>
    </p:spTree>
    <p:extLst>
      <p:ext uri="{BB962C8B-B14F-4D97-AF65-F5344CB8AC3E}">
        <p14:creationId xmlns:p14="http://schemas.microsoft.com/office/powerpoint/2010/main" val="2276715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79652" y="1206809"/>
            <a:ext cx="4977844" cy="723596"/>
          </a:xfrm>
          <a:prstGeom prst="rect">
            <a:avLst/>
          </a:prstGeom>
        </p:spPr>
        <p:txBody>
          <a:bodyPr lIns="0" tIns="0" rIns="0" bIns="0" anchor="t"/>
          <a:lstStyle/>
          <a:p>
            <a:pPr algn="ctr">
              <a:lnSpc>
                <a:spcPts val="6000"/>
              </a:lnSpc>
            </a:pPr>
            <a:r>
              <a:rPr lang="zh-CN" altLang="en-US" sz="4800" dirty="0">
                <a:solidFill>
                  <a:srgbClr val="737373"/>
                </a:solidFill>
                <a:latin typeface="Microsoft YaHei"/>
                <a:ea typeface="Microsoft YaHei"/>
              </a:rPr>
              <a:t>实验核心源码展示</a:t>
            </a:r>
            <a:endParaRPr lang="en-US" sz="4800" dirty="0">
              <a:solidFill>
                <a:srgbClr val="737373"/>
              </a:solidFill>
              <a:latin typeface="Microsoft YaHei"/>
              <a:ea typeface="Microsoft YaHei"/>
            </a:endParaRPr>
          </a:p>
        </p:txBody>
      </p:sp>
      <p:sp>
        <p:nvSpPr>
          <p:cNvPr id="10" name="文本框 9">
            <a:extLst>
              <a:ext uri="{FF2B5EF4-FFF2-40B4-BE49-F238E27FC236}">
                <a16:creationId xmlns:a16="http://schemas.microsoft.com/office/drawing/2014/main" id="{FD558463-952C-6680-8B8A-077AAD97E9C5}"/>
              </a:ext>
            </a:extLst>
          </p:cNvPr>
          <p:cNvSpPr txBox="1"/>
          <p:nvPr/>
        </p:nvSpPr>
        <p:spPr>
          <a:xfrm>
            <a:off x="283891" y="2711191"/>
            <a:ext cx="4623356" cy="6955750"/>
          </a:xfrm>
          <a:prstGeom prst="rect">
            <a:avLst/>
          </a:prstGeom>
          <a:noFill/>
        </p:spPr>
        <p:txBody>
          <a:bodyPr wrap="square" rtlCol="0">
            <a:spAutoFit/>
          </a:bodyPr>
          <a:lstStyle/>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 Always display the message. */</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 We could postpone this until after returning, if we chose. */</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cinfo</a:t>
            </a:r>
            <a:r>
              <a:rPr lang="en-US" altLang="zh-CN" sz="1800" kern="1200" dirty="0">
                <a:solidFill>
                  <a:srgbClr val="000000"/>
                </a:solidFill>
                <a:effectLst/>
                <a:latin typeface="Calibri" panose="020F0502020204030204" pitchFamily="34" charset="0"/>
                <a:ea typeface="宋体" panose="02010600030101010101" pitchFamily="2" charset="-122"/>
              </a:rPr>
              <a:t>-&gt;err-&gt;</a:t>
            </a:r>
            <a:r>
              <a:rPr lang="en-US" altLang="zh-CN" sz="1800" kern="1200" dirty="0" err="1">
                <a:solidFill>
                  <a:srgbClr val="000000"/>
                </a:solidFill>
                <a:effectLst/>
                <a:latin typeface="Calibri" panose="020F0502020204030204" pitchFamily="34" charset="0"/>
                <a:ea typeface="宋体" panose="02010600030101010101" pitchFamily="2" charset="-122"/>
              </a:rPr>
              <a:t>output_message</a:t>
            </a: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cinfo</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 Return control to the </a:t>
            </a:r>
            <a:r>
              <a:rPr lang="en-US" altLang="zh-CN" sz="1800" kern="1200" dirty="0" err="1">
                <a:solidFill>
                  <a:srgbClr val="000000"/>
                </a:solidFill>
                <a:effectLst/>
                <a:latin typeface="Calibri" panose="020F0502020204030204" pitchFamily="34" charset="0"/>
                <a:ea typeface="宋体" panose="02010600030101010101" pitchFamily="2" charset="-122"/>
              </a:rPr>
              <a:t>setjmp</a:t>
            </a:r>
            <a:r>
              <a:rPr lang="en-US" altLang="zh-CN" sz="1800" kern="1200" dirty="0">
                <a:solidFill>
                  <a:srgbClr val="000000"/>
                </a:solidFill>
                <a:effectLst/>
                <a:latin typeface="Calibri" panose="020F0502020204030204" pitchFamily="34" charset="0"/>
                <a:ea typeface="宋体" panose="02010600030101010101" pitchFamily="2" charset="-122"/>
              </a:rPr>
              <a:t> point */</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longjmp</a:t>
            </a:r>
            <a:r>
              <a:rPr lang="en-US" altLang="zh-CN" sz="1800" kern="1200" dirty="0">
                <a:solidFill>
                  <a:srgbClr val="000000"/>
                </a:solidFill>
                <a:effectLst/>
                <a:latin typeface="Calibri" panose="020F0502020204030204" pitchFamily="34" charset="0"/>
                <a:ea typeface="宋体" panose="02010600030101010101" pitchFamily="2" charset="-122"/>
              </a:rPr>
              <a:t>(</a:t>
            </a:r>
            <a:r>
              <a:rPr lang="en-US" altLang="zh-CN" sz="1800" kern="1200" dirty="0" err="1">
                <a:solidFill>
                  <a:srgbClr val="000000"/>
                </a:solidFill>
                <a:effectLst/>
                <a:latin typeface="Calibri" panose="020F0502020204030204" pitchFamily="34" charset="0"/>
                <a:ea typeface="宋体" panose="02010600030101010101" pitchFamily="2" charset="-122"/>
              </a:rPr>
              <a:t>myerr</a:t>
            </a:r>
            <a:r>
              <a:rPr lang="en-US" altLang="zh-CN" sz="1800" kern="1200" dirty="0">
                <a:solidFill>
                  <a:srgbClr val="000000"/>
                </a:solidFill>
                <a:effectLst/>
                <a:latin typeface="Calibri" panose="020F0502020204030204" pitchFamily="34" charset="0"/>
                <a:ea typeface="宋体" panose="02010600030101010101" pitchFamily="2" charset="-122"/>
              </a:rPr>
              <a:t>-&gt;</a:t>
            </a:r>
            <a:r>
              <a:rPr lang="en-US" altLang="zh-CN" sz="1800" kern="1200" dirty="0" err="1">
                <a:solidFill>
                  <a:srgbClr val="000000"/>
                </a:solidFill>
                <a:effectLst/>
                <a:latin typeface="Calibri" panose="020F0502020204030204" pitchFamily="34" charset="0"/>
                <a:ea typeface="宋体" panose="02010600030101010101" pitchFamily="2" charset="-122"/>
              </a:rPr>
              <a:t>setjmp_buffer</a:t>
            </a:r>
            <a:r>
              <a:rPr lang="en-US" altLang="zh-CN" sz="1800" kern="1200" dirty="0">
                <a:solidFill>
                  <a:srgbClr val="000000"/>
                </a:solidFill>
                <a:effectLst/>
                <a:latin typeface="Calibri" panose="020F0502020204030204" pitchFamily="34" charset="0"/>
                <a:ea typeface="宋体" panose="02010600030101010101" pitchFamily="2" charset="-122"/>
              </a:rPr>
              <a:t>, 1);</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4. </a:t>
            </a:r>
            <a:r>
              <a:rPr lang="zh-CN" altLang="zh-CN" sz="1800" kern="1200" dirty="0">
                <a:solidFill>
                  <a:srgbClr val="000000"/>
                </a:solidFill>
                <a:effectLst/>
                <a:latin typeface="Calibri" panose="020F0502020204030204" pitchFamily="34" charset="0"/>
                <a:ea typeface="宋体" panose="02010600030101010101" pitchFamily="2" charset="-122"/>
              </a:rPr>
              <a:t>释放资源 </a:t>
            </a:r>
            <a:endParaRPr lang="zh-CN" altLang="zh-CN" sz="1400" dirty="0">
              <a:effectLst/>
            </a:endParaRPr>
          </a:p>
          <a:p>
            <a:pPr marL="0" algn="l">
              <a:spcBef>
                <a:spcPts val="0"/>
              </a:spcBef>
              <a:spcAft>
                <a:spcPts val="0"/>
              </a:spcAft>
            </a:pPr>
            <a:r>
              <a:rPr lang="zh-CN" altLang="zh-CN" sz="1800" kern="1200" dirty="0">
                <a:solidFill>
                  <a:srgbClr val="000000"/>
                </a:solidFill>
                <a:effectLst/>
                <a:latin typeface="Calibri" panose="020F0502020204030204" pitchFamily="34" charset="0"/>
                <a:ea typeface="Calibri" panose="020F0502020204030204" pitchFamily="34" charset="0"/>
              </a:rPr>
              <a:t>    </a:t>
            </a:r>
            <a:r>
              <a:rPr lang="en-US" altLang="zh-CN" sz="1800" kern="1200" dirty="0" err="1">
                <a:solidFill>
                  <a:srgbClr val="000000"/>
                </a:solidFill>
                <a:effectLst/>
                <a:latin typeface="Calibri" panose="020F0502020204030204" pitchFamily="34" charset="0"/>
                <a:ea typeface="宋体" panose="02010600030101010101" pitchFamily="2" charset="-122"/>
              </a:rPr>
              <a:t>jpeg_destroy_decompress</a:t>
            </a:r>
            <a:r>
              <a:rPr lang="en-US" altLang="zh-CN" sz="1800" kern="1200" dirty="0">
                <a:solidFill>
                  <a:srgbClr val="000000"/>
                </a:solidFill>
                <a:effectLst/>
                <a:latin typeface="Calibri" panose="020F0502020204030204" pitchFamily="34" charset="0"/>
                <a:ea typeface="宋体" panose="02010600030101010101" pitchFamily="2" charset="-122"/>
              </a:rPr>
              <a:t>(&amp;</a:t>
            </a:r>
            <a:r>
              <a:rPr lang="en-US" altLang="zh-CN" sz="1800" kern="1200" dirty="0" err="1">
                <a:solidFill>
                  <a:srgbClr val="000000"/>
                </a:solidFill>
                <a:effectLst/>
                <a:latin typeface="Calibri" panose="020F0502020204030204" pitchFamily="34" charset="0"/>
                <a:ea typeface="宋体" panose="02010600030101010101" pitchFamily="2" charset="-122"/>
              </a:rPr>
              <a:t>cinfo</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if (pathname != NULL) {</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close(</a:t>
            </a:r>
            <a:r>
              <a:rPr lang="en-US" altLang="zh-CN" sz="1800" kern="1200" dirty="0" err="1">
                <a:solidFill>
                  <a:srgbClr val="000000"/>
                </a:solidFill>
                <a:effectLst/>
                <a:latin typeface="Calibri" panose="020F0502020204030204" pitchFamily="34" charset="0"/>
                <a:ea typeface="宋体" panose="02010600030101010101" pitchFamily="2" charset="-122"/>
              </a:rPr>
              <a:t>img_fd</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5.</a:t>
            </a:r>
            <a:r>
              <a:rPr lang="zh-CN" altLang="zh-CN" sz="1800" kern="1200" dirty="0">
                <a:solidFill>
                  <a:srgbClr val="000000"/>
                </a:solidFill>
                <a:effectLst/>
                <a:latin typeface="Calibri" panose="020F0502020204030204" pitchFamily="34" charset="0"/>
                <a:ea typeface="宋体" panose="02010600030101010101" pitchFamily="2" charset="-122"/>
              </a:rPr>
              <a:t>音乐处理</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void * </a:t>
            </a:r>
            <a:r>
              <a:rPr lang="en-US" altLang="zh-CN" sz="1800" kern="1200" dirty="0" err="1">
                <a:solidFill>
                  <a:srgbClr val="000000"/>
                </a:solidFill>
                <a:effectLst/>
                <a:latin typeface="Calibri" panose="020F0502020204030204" pitchFamily="34" charset="0"/>
                <a:ea typeface="宋体" panose="02010600030101010101" pitchFamily="2" charset="-122"/>
              </a:rPr>
              <a:t>play_music</a:t>
            </a:r>
            <a:r>
              <a:rPr lang="en-US" altLang="zh-CN" sz="1800" kern="1200" dirty="0">
                <a:solidFill>
                  <a:srgbClr val="000000"/>
                </a:solidFill>
                <a:effectLst/>
                <a:latin typeface="Calibri" panose="020F0502020204030204" pitchFamily="34" charset="0"/>
                <a:ea typeface="宋体" panose="02010600030101010101" pitchFamily="2" charset="-122"/>
              </a:rPr>
              <a:t>(void *</a:t>
            </a:r>
            <a:r>
              <a:rPr lang="en-US" altLang="zh-CN" sz="1800" kern="1200" dirty="0" err="1">
                <a:solidFill>
                  <a:srgbClr val="000000"/>
                </a:solidFill>
                <a:effectLst/>
                <a:latin typeface="Calibri" panose="020F0502020204030204" pitchFamily="34" charset="0"/>
                <a:ea typeface="宋体" panose="02010600030101010101" pitchFamily="2" charset="-122"/>
              </a:rPr>
              <a:t>arg</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pthread_detach</a:t>
            </a:r>
            <a:r>
              <a:rPr lang="en-US" altLang="zh-CN" sz="1800" kern="1200" dirty="0">
                <a:solidFill>
                  <a:srgbClr val="000000"/>
                </a:solidFill>
                <a:effectLst/>
                <a:latin typeface="Calibri" panose="020F0502020204030204" pitchFamily="34" charset="0"/>
                <a:ea typeface="宋体" panose="02010600030101010101" pitchFamily="2" charset="-122"/>
              </a:rPr>
              <a:t>(</a:t>
            </a:r>
            <a:r>
              <a:rPr lang="en-US" altLang="zh-CN" sz="1800" kern="1200" dirty="0" err="1">
                <a:solidFill>
                  <a:srgbClr val="000000"/>
                </a:solidFill>
                <a:effectLst/>
                <a:latin typeface="Calibri" panose="020F0502020204030204" pitchFamily="34" charset="0"/>
                <a:ea typeface="宋体" panose="02010600030101010101" pitchFamily="2" charset="-122"/>
              </a:rPr>
              <a:t>pthread_self</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int </a:t>
            </a:r>
            <a:r>
              <a:rPr lang="en-US" altLang="zh-CN" sz="1800" kern="1200" dirty="0" err="1">
                <a:solidFill>
                  <a:srgbClr val="000000"/>
                </a:solidFill>
                <a:effectLst/>
                <a:latin typeface="Calibri" panose="020F0502020204030204" pitchFamily="34" charset="0"/>
                <a:ea typeface="宋体" panose="02010600030101010101" pitchFamily="2" charset="-122"/>
              </a:rPr>
              <a:t>i</a:t>
            </a:r>
            <a:r>
              <a:rPr lang="en-US" altLang="zh-CN" sz="1800" kern="1200" dirty="0">
                <a:solidFill>
                  <a:srgbClr val="000000"/>
                </a:solidFill>
                <a:effectLst/>
                <a:latin typeface="Calibri" panose="020F0502020204030204" pitchFamily="34" charset="0"/>
                <a:ea typeface="宋体" panose="02010600030101010101" pitchFamily="2" charset="-122"/>
              </a:rPr>
              <a:t> = *((int * )</a:t>
            </a:r>
            <a:r>
              <a:rPr lang="en-US" altLang="zh-CN" sz="1800" kern="1200" dirty="0" err="1">
                <a:solidFill>
                  <a:srgbClr val="000000"/>
                </a:solidFill>
                <a:effectLst/>
                <a:latin typeface="Calibri" panose="020F0502020204030204" pitchFamily="34" charset="0"/>
                <a:ea typeface="宋体" panose="02010600030101010101" pitchFamily="2" charset="-122"/>
              </a:rPr>
              <a:t>arg</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r>
              <a:rPr lang="zh-CN" altLang="zh-CN" sz="1800" kern="1200" dirty="0">
                <a:solidFill>
                  <a:srgbClr val="000000"/>
                </a:solidFill>
                <a:effectLst/>
                <a:latin typeface="Calibri" panose="020F0502020204030204" pitchFamily="34" charset="0"/>
                <a:ea typeface="宋体" panose="02010600030101010101" pitchFamily="2" charset="-122"/>
              </a:rPr>
              <a:t>停止音乐</a:t>
            </a:r>
            <a:endParaRPr lang="zh-CN" altLang="zh-CN" sz="1400" dirty="0">
              <a:effectLst/>
            </a:endParaRPr>
          </a:p>
          <a:p>
            <a:pPr marL="0" algn="l">
              <a:spcBef>
                <a:spcPts val="0"/>
              </a:spcBef>
              <a:spcAft>
                <a:spcPts val="0"/>
              </a:spcAft>
            </a:pPr>
            <a:r>
              <a:rPr lang="zh-CN" altLang="zh-CN" sz="1800" kern="1200" dirty="0">
                <a:solidFill>
                  <a:srgbClr val="000000"/>
                </a:solidFill>
                <a:effectLst/>
                <a:latin typeface="Calibri" panose="020F0502020204030204" pitchFamily="34" charset="0"/>
                <a:ea typeface="Calibri" panose="020F0502020204030204" pitchFamily="34" charset="0"/>
              </a:rPr>
              <a:t>    </a:t>
            </a:r>
            <a:r>
              <a:rPr lang="en-US" altLang="zh-CN" sz="1800" kern="1200" dirty="0">
                <a:solidFill>
                  <a:srgbClr val="000000"/>
                </a:solidFill>
                <a:effectLst/>
                <a:latin typeface="Calibri" panose="020F0502020204030204" pitchFamily="34" charset="0"/>
                <a:ea typeface="宋体" panose="02010600030101010101" pitchFamily="2" charset="-122"/>
              </a:rPr>
              <a:t>system("</a:t>
            </a:r>
            <a:r>
              <a:rPr lang="en-US" altLang="zh-CN" sz="1800" kern="1200" dirty="0" err="1">
                <a:solidFill>
                  <a:srgbClr val="000000"/>
                </a:solidFill>
                <a:effectLst/>
                <a:latin typeface="Calibri" panose="020F0502020204030204" pitchFamily="34" charset="0"/>
                <a:ea typeface="宋体" panose="02010600030101010101" pitchFamily="2" charset="-122"/>
              </a:rPr>
              <a:t>killall</a:t>
            </a:r>
            <a:r>
              <a:rPr lang="en-US" altLang="zh-CN" sz="1800" kern="1200" dirty="0">
                <a:solidFill>
                  <a:srgbClr val="000000"/>
                </a:solidFill>
                <a:effectLst/>
                <a:latin typeface="Calibri" panose="020F0502020204030204" pitchFamily="34" charset="0"/>
                <a:ea typeface="宋体" panose="02010600030101010101" pitchFamily="2" charset="-122"/>
              </a:rPr>
              <a:t> -9 </a:t>
            </a:r>
            <a:r>
              <a:rPr lang="en-US" altLang="zh-CN" sz="1800" kern="1200" dirty="0" err="1">
                <a:solidFill>
                  <a:srgbClr val="000000"/>
                </a:solidFill>
                <a:effectLst/>
                <a:latin typeface="Calibri" panose="020F0502020204030204" pitchFamily="34" charset="0"/>
                <a:ea typeface="宋体" panose="02010600030101010101" pitchFamily="2" charset="-122"/>
              </a:rPr>
              <a:t>mplayer</a:t>
            </a:r>
            <a:r>
              <a:rPr lang="en-US" altLang="zh-CN" sz="1800" kern="1200" dirty="0">
                <a:solidFill>
                  <a:srgbClr val="000000"/>
                </a:solidFill>
                <a:effectLst/>
                <a:latin typeface="Calibri" panose="020F0502020204030204" pitchFamily="34" charset="0"/>
                <a:ea typeface="宋体" panose="02010600030101010101" pitchFamily="2" charset="-122"/>
              </a:rPr>
              <a:t> &amp;");</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char </a:t>
            </a:r>
            <a:r>
              <a:rPr lang="en-US" altLang="zh-CN" sz="1800" kern="1200" dirty="0" err="1">
                <a:solidFill>
                  <a:srgbClr val="000000"/>
                </a:solidFill>
                <a:effectLst/>
                <a:latin typeface="Calibri" panose="020F0502020204030204" pitchFamily="34" charset="0"/>
                <a:ea typeface="宋体" panose="02010600030101010101" pitchFamily="2" charset="-122"/>
              </a:rPr>
              <a:t>buf</a:t>
            </a:r>
            <a:r>
              <a:rPr lang="en-US" altLang="zh-CN" sz="1800" kern="1200" dirty="0">
                <a:solidFill>
                  <a:srgbClr val="000000"/>
                </a:solidFill>
                <a:effectLst/>
                <a:latin typeface="Calibri" panose="020F0502020204030204" pitchFamily="34" charset="0"/>
                <a:ea typeface="宋体" panose="02010600030101010101" pitchFamily="2" charset="-122"/>
              </a:rPr>
              <a:t>[4096] = {0};</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sprintf</a:t>
            </a:r>
            <a:r>
              <a:rPr lang="en-US" altLang="zh-CN" sz="1800" kern="1200" dirty="0">
                <a:solidFill>
                  <a:srgbClr val="000000"/>
                </a:solidFill>
                <a:effectLst/>
                <a:latin typeface="Calibri" panose="020F0502020204030204" pitchFamily="34" charset="0"/>
                <a:ea typeface="宋体" panose="02010600030101010101" pitchFamily="2" charset="-122"/>
              </a:rPr>
              <a:t>(</a:t>
            </a:r>
            <a:r>
              <a:rPr lang="en-US" altLang="zh-CN" sz="1800" kern="1200" dirty="0" err="1">
                <a:solidFill>
                  <a:srgbClr val="000000"/>
                </a:solidFill>
                <a:effectLst/>
                <a:latin typeface="Calibri" panose="020F0502020204030204" pitchFamily="34" charset="0"/>
                <a:ea typeface="宋体" panose="02010600030101010101" pitchFamily="2" charset="-122"/>
              </a:rPr>
              <a:t>buf</a:t>
            </a: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mplayer</a:t>
            </a:r>
            <a:r>
              <a:rPr lang="en-US" altLang="zh-CN" sz="1800" kern="1200" dirty="0">
                <a:solidFill>
                  <a:srgbClr val="000000"/>
                </a:solidFill>
                <a:effectLst/>
                <a:latin typeface="Calibri" panose="020F0502020204030204" pitchFamily="34" charset="0"/>
                <a:ea typeface="宋体" panose="02010600030101010101" pitchFamily="2" charset="-122"/>
              </a:rPr>
              <a:t> d%d.mp3", i+1);</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system(</a:t>
            </a:r>
            <a:r>
              <a:rPr lang="en-US" altLang="zh-CN" sz="1800" kern="1200" dirty="0" err="1">
                <a:solidFill>
                  <a:srgbClr val="000000"/>
                </a:solidFill>
                <a:effectLst/>
                <a:latin typeface="Calibri" panose="020F0502020204030204" pitchFamily="34" charset="0"/>
                <a:ea typeface="宋体" panose="02010600030101010101" pitchFamily="2" charset="-122"/>
              </a:rPr>
              <a:t>buf</a:t>
            </a: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    </a:t>
            </a:r>
            <a:r>
              <a:rPr lang="en-US" altLang="zh-CN" sz="1800" kern="1200" dirty="0" err="1">
                <a:solidFill>
                  <a:srgbClr val="000000"/>
                </a:solidFill>
                <a:effectLst/>
                <a:latin typeface="Calibri" panose="020F0502020204030204" pitchFamily="34" charset="0"/>
                <a:ea typeface="宋体" panose="02010600030101010101" pitchFamily="2" charset="-122"/>
              </a:rPr>
              <a:t>pthread_exit</a:t>
            </a:r>
            <a:r>
              <a:rPr lang="en-US" altLang="zh-CN" sz="1800" kern="1200" dirty="0">
                <a:solidFill>
                  <a:srgbClr val="000000"/>
                </a:solidFill>
                <a:effectLst/>
                <a:latin typeface="Calibri" panose="020F0502020204030204" pitchFamily="34" charset="0"/>
                <a:ea typeface="宋体" panose="02010600030101010101" pitchFamily="2" charset="-122"/>
              </a:rPr>
              <a:t>(NULL);</a:t>
            </a:r>
            <a:endParaRPr lang="zh-CN" altLang="zh-CN" sz="1400" dirty="0">
              <a:effectLst/>
            </a:endParaRPr>
          </a:p>
          <a:p>
            <a:pPr marL="0" algn="l">
              <a:spcBef>
                <a:spcPts val="0"/>
              </a:spcBef>
              <a:spcAft>
                <a:spcPts val="0"/>
              </a:spcAft>
            </a:pPr>
            <a:r>
              <a:rPr lang="en-US" altLang="zh-CN" sz="1800" kern="1200" dirty="0">
                <a:solidFill>
                  <a:srgbClr val="000000"/>
                </a:solidFill>
                <a:effectLst/>
                <a:latin typeface="Calibri" panose="020F0502020204030204" pitchFamily="34" charset="0"/>
                <a:ea typeface="宋体" panose="02010600030101010101" pitchFamily="2" charset="-122"/>
              </a:rPr>
              <a:t>}</a:t>
            </a:r>
            <a:endParaRPr lang="zh-CN" altLang="zh-CN" sz="1400" dirty="0">
              <a:effectLst/>
            </a:endParaRPr>
          </a:p>
          <a:p>
            <a:pPr marL="0" algn="l">
              <a:spcBef>
                <a:spcPts val="0"/>
              </a:spcBef>
              <a:spcAft>
                <a:spcPts val="0"/>
              </a:spcAft>
            </a:pPr>
            <a:endParaRPr lang="en-US" altLang="zh-CN" sz="1400" dirty="0"/>
          </a:p>
        </p:txBody>
      </p:sp>
      <p:sp>
        <p:nvSpPr>
          <p:cNvPr id="12" name="文本框 11">
            <a:extLst>
              <a:ext uri="{FF2B5EF4-FFF2-40B4-BE49-F238E27FC236}">
                <a16:creationId xmlns:a16="http://schemas.microsoft.com/office/drawing/2014/main" id="{C605EE27-6B79-A228-957A-614900E7688F}"/>
              </a:ext>
            </a:extLst>
          </p:cNvPr>
          <p:cNvSpPr txBox="1"/>
          <p:nvPr/>
        </p:nvSpPr>
        <p:spPr>
          <a:xfrm>
            <a:off x="8379652" y="2229345"/>
            <a:ext cx="7055909" cy="8063746"/>
          </a:xfrm>
          <a:prstGeom prst="rect">
            <a:avLst/>
          </a:prstGeom>
          <a:noFill/>
        </p:spPr>
        <p:txBody>
          <a:bodyPr wrap="square" rtlCol="0">
            <a:spAutoFit/>
          </a:bodyPr>
          <a:lstStyle/>
          <a:p>
            <a:r>
              <a:rPr lang="en-US" altLang="zh-CN" sz="1400" dirty="0"/>
              <a:t>6.	</a:t>
            </a:r>
            <a:r>
              <a:rPr lang="zh-CN" altLang="en-US" sz="1400" dirty="0"/>
              <a:t>关闭线程</a:t>
            </a:r>
          </a:p>
          <a:p>
            <a:r>
              <a:rPr lang="en-US" altLang="zh-CN" sz="1400" dirty="0"/>
              <a:t>void </a:t>
            </a:r>
            <a:r>
              <a:rPr lang="en-US" altLang="zh-CN" sz="1400" dirty="0" err="1"/>
              <a:t>dev_uninit</a:t>
            </a:r>
            <a:r>
              <a:rPr lang="en-US" altLang="zh-CN" sz="1400" dirty="0"/>
              <a:t>()</a:t>
            </a:r>
          </a:p>
          <a:p>
            <a:r>
              <a:rPr lang="en-US" altLang="zh-CN" sz="1400" dirty="0"/>
              <a:t>{</a:t>
            </a:r>
          </a:p>
          <a:p>
            <a:r>
              <a:rPr lang="en-US" altLang="zh-CN" sz="1400" dirty="0"/>
              <a:t>    </a:t>
            </a:r>
            <a:r>
              <a:rPr lang="en-US" altLang="zh-CN" sz="1400" dirty="0" err="1"/>
              <a:t>munmap</a:t>
            </a:r>
            <a:r>
              <a:rPr lang="en-US" altLang="zh-CN" sz="1400" dirty="0"/>
              <a:t>(</a:t>
            </a:r>
            <a:r>
              <a:rPr lang="en-US" altLang="zh-CN" sz="1400" dirty="0" err="1"/>
              <a:t>lcd_ptr</a:t>
            </a:r>
            <a:r>
              <a:rPr lang="en-US" altLang="zh-CN" sz="1400" dirty="0"/>
              <a:t>, 800*480*4);</a:t>
            </a:r>
          </a:p>
          <a:p>
            <a:r>
              <a:rPr lang="en-US" altLang="zh-CN" sz="1400" dirty="0"/>
              <a:t>    close(</a:t>
            </a:r>
            <a:r>
              <a:rPr lang="en-US" altLang="zh-CN" sz="1400" dirty="0" err="1"/>
              <a:t>lcd_fd</a:t>
            </a:r>
            <a:r>
              <a:rPr lang="en-US" altLang="zh-CN" sz="1400" dirty="0"/>
              <a:t>);</a:t>
            </a:r>
          </a:p>
          <a:p>
            <a:r>
              <a:rPr lang="en-US" altLang="zh-CN" sz="1400" dirty="0"/>
              <a:t>    close(</a:t>
            </a:r>
            <a:r>
              <a:rPr lang="en-US" altLang="zh-CN" sz="1400" dirty="0" err="1"/>
              <a:t>ts_fd</a:t>
            </a:r>
            <a:r>
              <a:rPr lang="en-US" altLang="zh-CN" sz="1400" dirty="0"/>
              <a:t>);</a:t>
            </a:r>
          </a:p>
          <a:p>
            <a:r>
              <a:rPr lang="en-US" altLang="zh-CN" sz="1400" dirty="0"/>
              <a:t>}</a:t>
            </a:r>
          </a:p>
          <a:p>
            <a:r>
              <a:rPr lang="en-US" altLang="zh-CN" sz="1400" dirty="0"/>
              <a:t>    </a:t>
            </a:r>
          </a:p>
          <a:p>
            <a:r>
              <a:rPr lang="en-US" altLang="zh-CN" sz="1400" dirty="0"/>
              <a:t>7.</a:t>
            </a:r>
            <a:r>
              <a:rPr lang="zh-CN" altLang="en-US" sz="1400" dirty="0"/>
              <a:t>打印照片</a:t>
            </a:r>
          </a:p>
          <a:p>
            <a:r>
              <a:rPr lang="en-US" altLang="zh-CN" sz="1400" dirty="0"/>
              <a:t>int </a:t>
            </a:r>
            <a:r>
              <a:rPr lang="en-US" altLang="zh-CN" sz="1400" dirty="0" err="1"/>
              <a:t>dev_init</a:t>
            </a:r>
            <a:r>
              <a:rPr lang="en-US" altLang="zh-CN" sz="1400" dirty="0"/>
              <a:t>()</a:t>
            </a:r>
          </a:p>
          <a:p>
            <a:r>
              <a:rPr lang="en-US" altLang="zh-CN" sz="1400" dirty="0"/>
              <a:t>{</a:t>
            </a:r>
          </a:p>
          <a:p>
            <a:r>
              <a:rPr lang="en-US" altLang="zh-CN" sz="1400" dirty="0"/>
              <a:t>    </a:t>
            </a:r>
            <a:r>
              <a:rPr lang="en-US" altLang="zh-CN" sz="1400" dirty="0" err="1"/>
              <a:t>lcd_fd</a:t>
            </a:r>
            <a:r>
              <a:rPr lang="en-US" altLang="zh-CN" sz="1400" dirty="0"/>
              <a:t> = open("/dev/fb0", O_RDWR);</a:t>
            </a:r>
          </a:p>
          <a:p>
            <a:r>
              <a:rPr lang="en-US" altLang="zh-CN" sz="1400" dirty="0"/>
              <a:t>    </a:t>
            </a:r>
          </a:p>
          <a:p>
            <a:r>
              <a:rPr lang="en-US" altLang="zh-CN" sz="1400" dirty="0"/>
              <a:t>    //</a:t>
            </a:r>
            <a:r>
              <a:rPr lang="zh-CN" altLang="en-US" sz="1400" dirty="0"/>
              <a:t>错误处理</a:t>
            </a:r>
          </a:p>
          <a:p>
            <a:r>
              <a:rPr lang="zh-CN" altLang="en-US" sz="1400" dirty="0"/>
              <a:t>    </a:t>
            </a:r>
            <a:r>
              <a:rPr lang="en-US" altLang="zh-CN" sz="1400" dirty="0"/>
              <a:t>if (</a:t>
            </a:r>
            <a:r>
              <a:rPr lang="en-US" altLang="zh-CN" sz="1400" dirty="0" err="1"/>
              <a:t>lcd_fd</a:t>
            </a:r>
            <a:r>
              <a:rPr lang="en-US" altLang="zh-CN" sz="1400" dirty="0"/>
              <a:t> == -1) {</a:t>
            </a:r>
          </a:p>
          <a:p>
            <a:r>
              <a:rPr lang="en-US" altLang="zh-CN" sz="1400" dirty="0"/>
              <a:t>        </a:t>
            </a:r>
            <a:r>
              <a:rPr lang="en-US" altLang="zh-CN" sz="1400" dirty="0" err="1"/>
              <a:t>printf</a:t>
            </a:r>
            <a:r>
              <a:rPr lang="en-US" altLang="zh-CN" sz="1400" dirty="0"/>
              <a:t>("open lcd device failed!\n");</a:t>
            </a:r>
          </a:p>
          <a:p>
            <a:r>
              <a:rPr lang="en-US" altLang="zh-CN" sz="1400" dirty="0"/>
              <a:t>        return -1;</a:t>
            </a:r>
          </a:p>
          <a:p>
            <a:r>
              <a:rPr lang="en-US" altLang="zh-CN" sz="1400" dirty="0"/>
              <a:t>    }</a:t>
            </a:r>
          </a:p>
          <a:p>
            <a:r>
              <a:rPr lang="en-US" altLang="zh-CN" sz="1400" dirty="0"/>
              <a:t>    </a:t>
            </a:r>
          </a:p>
          <a:p>
            <a:r>
              <a:rPr lang="en-US" altLang="zh-CN" sz="1400" dirty="0"/>
              <a:t>    //2,</a:t>
            </a:r>
            <a:r>
              <a:rPr lang="zh-CN" altLang="en-US" sz="1400" dirty="0"/>
              <a:t>为</a:t>
            </a:r>
            <a:r>
              <a:rPr lang="en-US" altLang="zh-CN" sz="1400" dirty="0"/>
              <a:t>lcd</a:t>
            </a:r>
            <a:r>
              <a:rPr lang="zh-CN" altLang="en-US" sz="1400" dirty="0"/>
              <a:t>设备建立内存映射关系</a:t>
            </a:r>
          </a:p>
          <a:p>
            <a:r>
              <a:rPr lang="zh-CN" altLang="en-US" sz="1400" dirty="0"/>
              <a:t>    </a:t>
            </a:r>
            <a:r>
              <a:rPr lang="en-US" altLang="zh-CN" sz="1400" dirty="0" err="1"/>
              <a:t>lcd_ptr</a:t>
            </a:r>
            <a:r>
              <a:rPr lang="en-US" altLang="zh-CN" sz="1400" dirty="0"/>
              <a:t> = </a:t>
            </a:r>
            <a:r>
              <a:rPr lang="en-US" altLang="zh-CN" sz="1400" dirty="0" err="1"/>
              <a:t>mmap</a:t>
            </a:r>
            <a:r>
              <a:rPr lang="en-US" altLang="zh-CN" sz="1400" dirty="0"/>
              <a:t>(NULL, 800*480*4, PROT_READ | PROT_WRITE, MAP_SHARED, </a:t>
            </a:r>
            <a:r>
              <a:rPr lang="en-US" altLang="zh-CN" sz="1400" dirty="0" err="1"/>
              <a:t>lcd_fd</a:t>
            </a:r>
            <a:r>
              <a:rPr lang="en-US" altLang="zh-CN" sz="1400" dirty="0"/>
              <a:t>, 0);</a:t>
            </a:r>
          </a:p>
          <a:p>
            <a:r>
              <a:rPr lang="en-US" altLang="zh-CN" sz="1400" dirty="0"/>
              <a:t>    </a:t>
            </a:r>
          </a:p>
          <a:p>
            <a:r>
              <a:rPr lang="en-US" altLang="zh-CN" sz="1400" dirty="0"/>
              <a:t>    if (</a:t>
            </a:r>
            <a:r>
              <a:rPr lang="en-US" altLang="zh-CN" sz="1400" dirty="0" err="1"/>
              <a:t>lcd_ptr</a:t>
            </a:r>
            <a:r>
              <a:rPr lang="en-US" altLang="zh-CN" sz="1400" dirty="0"/>
              <a:t> == MAP_FAILED) {</a:t>
            </a:r>
          </a:p>
          <a:p>
            <a:r>
              <a:rPr lang="en-US" altLang="zh-CN" sz="1400" dirty="0"/>
              <a:t>        </a:t>
            </a:r>
            <a:r>
              <a:rPr lang="en-US" altLang="zh-CN" sz="1400" dirty="0" err="1"/>
              <a:t>printf</a:t>
            </a:r>
            <a:r>
              <a:rPr lang="en-US" altLang="zh-CN" sz="1400" dirty="0"/>
              <a:t>("</a:t>
            </a:r>
            <a:r>
              <a:rPr lang="en-US" altLang="zh-CN" sz="1400" dirty="0" err="1"/>
              <a:t>mmap</a:t>
            </a:r>
            <a:r>
              <a:rPr lang="en-US" altLang="zh-CN" sz="1400" dirty="0"/>
              <a:t> failed!\n");</a:t>
            </a:r>
          </a:p>
          <a:p>
            <a:r>
              <a:rPr lang="en-US" altLang="zh-CN" sz="1400" dirty="0"/>
              <a:t>        return -2;</a:t>
            </a:r>
          </a:p>
          <a:p>
            <a:r>
              <a:rPr lang="en-US" altLang="zh-CN" sz="1400" dirty="0"/>
              <a:t>    }</a:t>
            </a:r>
          </a:p>
          <a:p>
            <a:r>
              <a:rPr lang="en-US" altLang="zh-CN" sz="1400" dirty="0"/>
              <a:t>    //</a:t>
            </a:r>
            <a:r>
              <a:rPr lang="zh-CN" altLang="en-US" sz="1400" dirty="0"/>
              <a:t>清除屏幕</a:t>
            </a:r>
          </a:p>
          <a:p>
            <a:r>
              <a:rPr lang="zh-CN" altLang="en-US" sz="1400" dirty="0"/>
              <a:t>    </a:t>
            </a:r>
            <a:r>
              <a:rPr lang="en-US" altLang="zh-CN" sz="1400" dirty="0" err="1"/>
              <a:t>memset</a:t>
            </a:r>
            <a:r>
              <a:rPr lang="en-US" altLang="zh-CN" sz="1400" dirty="0"/>
              <a:t>(</a:t>
            </a:r>
            <a:r>
              <a:rPr lang="en-US" altLang="zh-CN" sz="1400" dirty="0" err="1"/>
              <a:t>lcd_ptr</a:t>
            </a:r>
            <a:r>
              <a:rPr lang="en-US" altLang="zh-CN" sz="1400" dirty="0"/>
              <a:t>, 0, 800*480*4);</a:t>
            </a:r>
          </a:p>
          <a:p>
            <a:r>
              <a:rPr lang="en-US" altLang="zh-CN" sz="1400" dirty="0"/>
              <a:t>    //1, </a:t>
            </a:r>
            <a:r>
              <a:rPr lang="zh-CN" altLang="en-US" sz="1400" dirty="0"/>
              <a:t>打开触摸屏设备</a:t>
            </a:r>
          </a:p>
          <a:p>
            <a:r>
              <a:rPr lang="zh-CN" altLang="en-US" sz="1400" dirty="0"/>
              <a:t>    </a:t>
            </a:r>
            <a:r>
              <a:rPr lang="en-US" altLang="zh-CN" sz="1400" dirty="0" err="1"/>
              <a:t>ts_fd</a:t>
            </a:r>
            <a:r>
              <a:rPr lang="en-US" altLang="zh-CN" sz="1400" dirty="0"/>
              <a:t> = open("/dev/input/event0", O_RDONLY);</a:t>
            </a:r>
          </a:p>
          <a:p>
            <a:r>
              <a:rPr lang="en-US" altLang="zh-CN" sz="1400" dirty="0"/>
              <a:t>    </a:t>
            </a:r>
          </a:p>
          <a:p>
            <a:r>
              <a:rPr lang="en-US" altLang="zh-CN" sz="1400" dirty="0"/>
              <a:t>    if (</a:t>
            </a:r>
            <a:r>
              <a:rPr lang="en-US" altLang="zh-CN" sz="1400" dirty="0" err="1"/>
              <a:t>ts_fd</a:t>
            </a:r>
            <a:r>
              <a:rPr lang="en-US" altLang="zh-CN" sz="1400" dirty="0"/>
              <a:t> == -1) {</a:t>
            </a:r>
          </a:p>
          <a:p>
            <a:r>
              <a:rPr lang="en-US" altLang="zh-CN" sz="1400" dirty="0"/>
              <a:t>        </a:t>
            </a:r>
            <a:r>
              <a:rPr lang="en-US" altLang="zh-CN" sz="1400" dirty="0" err="1"/>
              <a:t>printf</a:t>
            </a:r>
            <a:r>
              <a:rPr lang="en-US" altLang="zh-CN" sz="1400" dirty="0"/>
              <a:t>("open </a:t>
            </a:r>
            <a:r>
              <a:rPr lang="en-US" altLang="zh-CN" sz="1400" dirty="0" err="1"/>
              <a:t>ts</a:t>
            </a:r>
            <a:r>
              <a:rPr lang="en-US" altLang="zh-CN" sz="1400" dirty="0"/>
              <a:t> device failed!\n");</a:t>
            </a:r>
          </a:p>
          <a:p>
            <a:r>
              <a:rPr lang="en-US" altLang="zh-CN" sz="1400" dirty="0"/>
              <a:t>        return -1;</a:t>
            </a:r>
          </a:p>
          <a:p>
            <a:r>
              <a:rPr lang="en-US" altLang="zh-CN" sz="1400" dirty="0"/>
              <a:t>    }</a:t>
            </a:r>
          </a:p>
          <a:p>
            <a:r>
              <a:rPr lang="en-US" altLang="zh-CN" sz="1400" dirty="0"/>
              <a:t>    return 0;</a:t>
            </a:r>
          </a:p>
          <a:p>
            <a:r>
              <a:rPr lang="en-US" altLang="zh-CN" sz="1400" dirty="0"/>
              <a:t>}</a:t>
            </a:r>
          </a:p>
        </p:txBody>
      </p:sp>
    </p:spTree>
    <p:extLst>
      <p:ext uri="{BB962C8B-B14F-4D97-AF65-F5344CB8AC3E}">
        <p14:creationId xmlns:p14="http://schemas.microsoft.com/office/powerpoint/2010/main" val="400008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3" name="TextBox 3"/>
          <p:cNvSpPr txBox="1"/>
          <p:nvPr/>
        </p:nvSpPr>
        <p:spPr>
          <a:xfrm>
            <a:off x="5480606" y="4403426"/>
            <a:ext cx="2990850" cy="1458669"/>
          </a:xfrm>
          <a:prstGeom prst="rect">
            <a:avLst/>
          </a:prstGeom>
        </p:spPr>
        <p:txBody>
          <a:bodyPr lIns="0" tIns="0" rIns="0" bIns="0" anchor="t">
            <a:spAutoFit/>
          </a:bodyPr>
          <a:lstStyle/>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737373"/>
                </a:solidFill>
                <a:effectLst/>
                <a:uLnTx/>
                <a:uFillTx/>
                <a:latin typeface="Microsoft YaHei"/>
                <a:ea typeface="Microsoft YaHei"/>
              </a:rPr>
              <a:t>用户</a:t>
            </a:r>
            <a:r>
              <a:rPr kumimoji="0" lang="en-US" altLang="zh-CN" sz="3200" b="0" i="0" u="none" strike="noStrike" kern="1200" cap="none" spc="0" normalizeH="0" baseline="0" noProof="0" dirty="0">
                <a:ln>
                  <a:noFill/>
                </a:ln>
                <a:solidFill>
                  <a:srgbClr val="737373"/>
                </a:solidFill>
                <a:effectLst/>
                <a:uLnTx/>
                <a:uFillTx/>
                <a:latin typeface="Microsoft YaHei"/>
                <a:ea typeface="Microsoft YaHei"/>
              </a:rPr>
              <a:t>UI</a:t>
            </a:r>
            <a:r>
              <a:rPr kumimoji="0" lang="zh-CN" altLang="en-US" sz="3200" b="0" i="0" u="none" strike="noStrike" kern="1200" cap="none" spc="0" normalizeH="0" baseline="0" noProof="0" dirty="0">
                <a:ln>
                  <a:noFill/>
                </a:ln>
                <a:solidFill>
                  <a:srgbClr val="737373"/>
                </a:solidFill>
                <a:effectLst/>
                <a:uLnTx/>
                <a:uFillTx/>
                <a:latin typeface="Microsoft YaHei"/>
                <a:ea typeface="Microsoft YaHei"/>
              </a:rPr>
              <a:t>设计</a:t>
            </a:r>
            <a:endParaRPr kumimoji="0" lang="en-US" altLang="zh-CN" sz="32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l" defTabSz="914400" eaLnBrk="1" fontAlgn="auto" latinLnBrk="0" hangingPunct="1">
              <a:lnSpc>
                <a:spcPts val="2940"/>
              </a:lnSpc>
              <a:spcBef>
                <a:spcPts val="0"/>
              </a:spcBef>
              <a:spcAft>
                <a:spcPts val="0"/>
              </a:spcAft>
              <a:buClrTx/>
              <a:buSzTx/>
              <a:buFontTx/>
              <a:buNone/>
              <a:tabLst/>
              <a:defRPr/>
            </a:pPr>
            <a:endParaRPr kumimoji="0" lang="en-US" altLang="zh-CN"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en-US" altLang="zh-CN" sz="2100" b="0" i="0" u="none" strike="noStrike" kern="1200" cap="none" spc="0" normalizeH="0" baseline="0" noProof="0" dirty="0">
                <a:ln>
                  <a:noFill/>
                </a:ln>
                <a:solidFill>
                  <a:srgbClr val="737373"/>
                </a:solidFill>
                <a:effectLst/>
                <a:uLnTx/>
                <a:uFillTx/>
                <a:latin typeface="Microsoft YaHei"/>
                <a:ea typeface="Microsoft YaHei"/>
              </a:rPr>
              <a:t>LOGO|</a:t>
            </a: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标题栏</a:t>
            </a:r>
            <a:endParaRPr kumimoji="0" lang="en-US" altLang="zh-CN"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背景</a:t>
            </a:r>
            <a:r>
              <a:rPr kumimoji="0" lang="en-US" altLang="zh-CN" sz="2100" b="0" i="0" u="none" strike="noStrike" kern="1200" cap="none" spc="0" normalizeH="0" baseline="0" noProof="0" dirty="0">
                <a:ln>
                  <a:noFill/>
                </a:ln>
                <a:solidFill>
                  <a:srgbClr val="737373"/>
                </a:solidFill>
                <a:effectLst/>
                <a:uLnTx/>
                <a:uFillTx/>
                <a:latin typeface="Microsoft YaHei"/>
                <a:ea typeface="Microsoft YaHei"/>
              </a:rPr>
              <a:t>|</a:t>
            </a: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按键状态</a:t>
            </a: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p:txBody>
      </p:sp>
      <p:pic>
        <p:nvPicPr>
          <p:cNvPr id="4" name="Picture 4"/>
          <p:cNvPicPr>
            <a:picLocks noChangeAspect="1"/>
          </p:cNvPicPr>
          <p:nvPr/>
        </p:nvPicPr>
        <p:blipFill>
          <a:blip r:embed="rId4"/>
          <a:srcRect l="1406" r="2109" b="9790"/>
          <a:stretch/>
        </p:blipFill>
        <p:spPr>
          <a:xfrm>
            <a:off x="8243765" y="6605888"/>
            <a:ext cx="10456062" cy="3861539"/>
          </a:xfrm>
          <a:prstGeom prst="rect">
            <a:avLst/>
          </a:prstGeom>
        </p:spPr>
      </p:pic>
      <p:sp>
        <p:nvSpPr>
          <p:cNvPr id="5" name="TextBox 5"/>
          <p:cNvSpPr txBox="1"/>
          <p:nvPr/>
        </p:nvSpPr>
        <p:spPr>
          <a:xfrm>
            <a:off x="9519206" y="4403426"/>
            <a:ext cx="2990850" cy="2202462"/>
          </a:xfrm>
          <a:prstGeom prst="rect">
            <a:avLst/>
          </a:prstGeom>
        </p:spPr>
        <p:txBody>
          <a:bodyPr lIns="0" tIns="0" rIns="0" bIns="0" anchor="t">
            <a:spAutoFit/>
          </a:bodyPr>
          <a:lstStyle/>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737373"/>
                </a:solidFill>
                <a:effectLst/>
                <a:uLnTx/>
                <a:uFillTx/>
                <a:latin typeface="Microsoft YaHei"/>
                <a:ea typeface="Microsoft YaHei"/>
              </a:rPr>
              <a:t>开发板</a:t>
            </a:r>
            <a:r>
              <a:rPr kumimoji="0" lang="en-US" altLang="zh-CN" sz="3200" b="0" i="0" u="none" strike="noStrike" kern="1200" cap="none" spc="0" normalizeH="0" baseline="0" noProof="0" dirty="0">
                <a:ln>
                  <a:noFill/>
                </a:ln>
                <a:solidFill>
                  <a:srgbClr val="737373"/>
                </a:solidFill>
                <a:effectLst/>
                <a:uLnTx/>
                <a:uFillTx/>
                <a:latin typeface="Microsoft YaHei"/>
                <a:ea typeface="Microsoft YaHei"/>
              </a:rPr>
              <a:t>&amp;</a:t>
            </a:r>
            <a:r>
              <a:rPr kumimoji="0" lang="zh-CN" altLang="en-US" sz="3200" b="0" i="0" u="none" strike="noStrike" kern="1200" cap="none" spc="0" normalizeH="0" baseline="0" noProof="0" dirty="0">
                <a:ln>
                  <a:noFill/>
                </a:ln>
                <a:solidFill>
                  <a:srgbClr val="737373"/>
                </a:solidFill>
                <a:effectLst/>
                <a:uLnTx/>
                <a:uFillTx/>
                <a:latin typeface="Microsoft YaHei"/>
                <a:ea typeface="Microsoft YaHei"/>
              </a:rPr>
              <a:t>触摸屏</a:t>
            </a:r>
            <a:endParaRPr kumimoji="0" lang="en-US" altLang="zh-CN" sz="32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获取坐标</a:t>
            </a:r>
            <a:endParaRPr kumimoji="0" lang="en-US" altLang="zh-CN"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判断范围</a:t>
            </a: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可滑屏</a:t>
            </a:r>
            <a:endParaRPr kumimoji="0" lang="en-US" altLang="zh-CN"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p:txBody>
      </p:sp>
      <p:sp>
        <p:nvSpPr>
          <p:cNvPr id="6" name="TextBox 6"/>
          <p:cNvSpPr txBox="1"/>
          <p:nvPr/>
        </p:nvSpPr>
        <p:spPr>
          <a:xfrm>
            <a:off x="13519706" y="4403426"/>
            <a:ext cx="2990850" cy="1830566"/>
          </a:xfrm>
          <a:prstGeom prst="rect">
            <a:avLst/>
          </a:prstGeom>
        </p:spPr>
        <p:txBody>
          <a:bodyPr lIns="0" tIns="0" rIns="0" bIns="0" anchor="t">
            <a:spAutoFit/>
          </a:bodyPr>
          <a:lstStyle/>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737373"/>
                </a:solidFill>
                <a:effectLst/>
                <a:uLnTx/>
                <a:uFillTx/>
                <a:latin typeface="Microsoft YaHei"/>
                <a:ea typeface="Microsoft YaHei"/>
              </a:rPr>
              <a:t>音色操作</a:t>
            </a:r>
            <a:r>
              <a:rPr kumimoji="0" lang="en-US" altLang="zh-CN" sz="3200" b="0" i="0" u="none" strike="noStrike" kern="1200" cap="none" spc="0" normalizeH="0" baseline="0" noProof="0" dirty="0">
                <a:ln>
                  <a:noFill/>
                </a:ln>
                <a:solidFill>
                  <a:srgbClr val="737373"/>
                </a:solidFill>
                <a:effectLst/>
                <a:uLnTx/>
                <a:uFillTx/>
                <a:latin typeface="Microsoft YaHei"/>
                <a:ea typeface="Microsoft YaHei"/>
              </a:rPr>
              <a:t>&amp;</a:t>
            </a:r>
            <a:r>
              <a:rPr kumimoji="0" lang="zh-CN" altLang="en-US" sz="3200" b="0" i="0" u="none" strike="noStrike" kern="1200" cap="none" spc="0" normalizeH="0" baseline="0" noProof="0" dirty="0">
                <a:ln>
                  <a:noFill/>
                </a:ln>
                <a:solidFill>
                  <a:srgbClr val="737373"/>
                </a:solidFill>
                <a:effectLst/>
                <a:uLnTx/>
                <a:uFillTx/>
                <a:latin typeface="Microsoft YaHei"/>
                <a:ea typeface="Microsoft YaHei"/>
              </a:rPr>
              <a:t>管理</a:t>
            </a:r>
            <a:endParaRPr kumimoji="0" lang="en-US" altLang="zh-CN" sz="32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参数传递</a:t>
            </a:r>
            <a:endParaRPr kumimoji="0" lang="en-US" altLang="zh-CN"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文件解码</a:t>
            </a: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a:p>
            <a:pPr marL="0" marR="0" lvl="0" indent="0" algn="ctr" defTabSz="914400" eaLnBrk="1" fontAlgn="auto" latinLnBrk="0" hangingPunct="1">
              <a:lnSpc>
                <a:spcPts val="294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737373"/>
                </a:solidFill>
                <a:effectLst/>
                <a:uLnTx/>
                <a:uFillTx/>
                <a:latin typeface="Microsoft YaHei"/>
                <a:ea typeface="Microsoft YaHei"/>
              </a:rPr>
              <a:t>多线程播放器</a:t>
            </a:r>
            <a:endParaRPr kumimoji="0" lang="en-US" sz="2100" b="0" i="0" u="none" strike="noStrike" kern="1200" cap="none" spc="0" normalizeH="0" baseline="0" noProof="0" dirty="0">
              <a:ln>
                <a:noFill/>
              </a:ln>
              <a:solidFill>
                <a:srgbClr val="737373"/>
              </a:solidFill>
              <a:effectLst/>
              <a:uLnTx/>
              <a:uFillTx/>
              <a:latin typeface="Microsoft YaHei"/>
              <a:ea typeface="Microsoft YaHei"/>
            </a:endParaRPr>
          </a:p>
        </p:txBody>
      </p:sp>
      <p:pic>
        <p:nvPicPr>
          <p:cNvPr id="7" name="Picture 7"/>
          <p:cNvPicPr>
            <a:picLocks noChangeAspect="1"/>
          </p:cNvPicPr>
          <p:nvPr/>
        </p:nvPicPr>
        <p:blipFill>
          <a:blip r:embed="rId5"/>
          <a:srcRect l="30106" t="5873" r="29607" b="24729"/>
          <a:stretch/>
        </p:blipFill>
        <p:spPr>
          <a:xfrm>
            <a:off x="283891" y="3775556"/>
            <a:ext cx="3774668" cy="6502441"/>
          </a:xfrm>
          <a:prstGeom prst="rect">
            <a:avLst/>
          </a:prstGeom>
        </p:spPr>
      </p:pic>
      <p:pic>
        <p:nvPicPr>
          <p:cNvPr id="10" name="ver.evolution">
            <a:hlinkClick r:id="" action="ppaction://media"/>
            <a:extLst>
              <a:ext uri="{FF2B5EF4-FFF2-40B4-BE49-F238E27FC236}">
                <a16:creationId xmlns:a16="http://schemas.microsoft.com/office/drawing/2014/main" id="{C2F2B55C-A8AA-D774-AB44-075CF34CB9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5061" r="16737"/>
          <a:stretch/>
        </p:blipFill>
        <p:spPr>
          <a:xfrm rot="5400000">
            <a:off x="4185293" y="-4176291"/>
            <a:ext cx="10458424" cy="18829012"/>
          </a:xfrm>
          <a:prstGeom prst="rect">
            <a:avLst/>
          </a:prstGeom>
        </p:spPr>
      </p:pic>
    </p:spTree>
    <p:extLst>
      <p:ext uri="{BB962C8B-B14F-4D97-AF65-F5344CB8AC3E}">
        <p14:creationId xmlns:p14="http://schemas.microsoft.com/office/powerpoint/2010/main" val="131684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4981309" y="6645748"/>
            <a:ext cx="8963291" cy="1846659"/>
          </a:xfrm>
          <a:prstGeom prst="rect">
            <a:avLst/>
          </a:prstGeom>
        </p:spPr>
        <p:txBody>
          <a:bodyPr wrap="square" lIns="0" tIns="0" rIns="0" bIns="0" anchor="t">
            <a:spAutoFit/>
          </a:bodyPr>
          <a:lstStyle/>
          <a:p>
            <a:pPr algn="ctr"/>
            <a:r>
              <a:rPr lang="zh-CN" altLang="en-US" sz="4000" dirty="0">
                <a:solidFill>
                  <a:srgbClr val="737373"/>
                </a:solidFill>
                <a:latin typeface="Microsoft YaHei"/>
                <a:ea typeface="Microsoft YaHei"/>
              </a:rPr>
              <a:t>很开心 希望下次还能和大家一起做项目</a:t>
            </a:r>
            <a:endParaRPr lang="en-US" altLang="zh-CN" sz="4000" dirty="0">
              <a:solidFill>
                <a:srgbClr val="737373"/>
              </a:solidFill>
              <a:latin typeface="Microsoft YaHei"/>
              <a:ea typeface="Microsoft YaHei"/>
            </a:endParaRPr>
          </a:p>
          <a:p>
            <a:pPr algn="ctr"/>
            <a:r>
              <a:rPr lang="zh-CN" altLang="en-US" sz="4000" dirty="0">
                <a:solidFill>
                  <a:srgbClr val="737373"/>
                </a:solidFill>
                <a:latin typeface="Microsoft YaHei"/>
                <a:ea typeface="Microsoft YaHei"/>
              </a:rPr>
              <a:t>数据结构和算法仍然要加强 是一切编程的基础和核心</a:t>
            </a:r>
            <a:endParaRPr lang="en-US" sz="4000" dirty="0">
              <a:solidFill>
                <a:srgbClr val="737373"/>
              </a:solidFill>
              <a:latin typeface="Microsoft YaHei"/>
              <a:ea typeface="Microsoft YaHei"/>
            </a:endParaRPr>
          </a:p>
        </p:txBody>
      </p:sp>
      <p:sp>
        <p:nvSpPr>
          <p:cNvPr id="3" name="TextBox 3"/>
          <p:cNvSpPr txBox="1"/>
          <p:nvPr/>
        </p:nvSpPr>
        <p:spPr>
          <a:xfrm>
            <a:off x="6829424" y="3912235"/>
            <a:ext cx="4981575" cy="1897955"/>
          </a:xfrm>
          <a:prstGeom prst="rect">
            <a:avLst/>
          </a:prstGeom>
        </p:spPr>
        <p:txBody>
          <a:bodyPr lIns="0" tIns="0" rIns="0" bIns="0" anchor="t"/>
          <a:lstStyle/>
          <a:p>
            <a:pPr algn="l">
              <a:lnSpc>
                <a:spcPts val="5040"/>
              </a:lnSpc>
            </a:pPr>
            <a:r>
              <a:rPr lang="en-US" altLang="zh-CN" sz="5400" dirty="0" err="1">
                <a:solidFill>
                  <a:srgbClr val="737373"/>
                </a:solidFill>
                <a:latin typeface="Microsoft YaHei"/>
                <a:ea typeface="Microsoft YaHei"/>
              </a:rPr>
              <a:t>建议与</a:t>
            </a:r>
            <a:r>
              <a:rPr lang="zh-CN" altLang="en-US" sz="5400" dirty="0">
                <a:solidFill>
                  <a:srgbClr val="737373"/>
                </a:solidFill>
                <a:latin typeface="Microsoft YaHei"/>
                <a:ea typeface="Microsoft YaHei"/>
              </a:rPr>
              <a:t>收获总结</a:t>
            </a:r>
            <a:endParaRPr lang="en-US" altLang="zh-CN" sz="5400" dirty="0">
              <a:solidFill>
                <a:srgbClr val="737373"/>
              </a:solidFill>
              <a:latin typeface="Microsoft YaHei"/>
              <a:ea typeface="Microsoft YaHei"/>
            </a:endParaRPr>
          </a:p>
        </p:txBody>
      </p:sp>
      <p:pic>
        <p:nvPicPr>
          <p:cNvPr id="4" name="Picture 4"/>
          <p:cNvPicPr>
            <a:picLocks noChangeAspect="1"/>
          </p:cNvPicPr>
          <p:nvPr/>
        </p:nvPicPr>
        <p:blipFill>
          <a:blip r:embed="rId2"/>
          <a:srcRect r="15432"/>
          <a:stretch/>
        </p:blipFill>
        <p:spPr>
          <a:xfrm>
            <a:off x="14872716" y="1028700"/>
            <a:ext cx="3758184" cy="8229600"/>
          </a:xfrm>
          <a:prstGeom prst="rect">
            <a:avLst/>
          </a:prstGeom>
        </p:spPr>
      </p:pic>
      <p:pic>
        <p:nvPicPr>
          <p:cNvPr id="5" name="Picture 5"/>
          <p:cNvPicPr>
            <a:picLocks noChangeAspect="1"/>
          </p:cNvPicPr>
          <p:nvPr/>
        </p:nvPicPr>
        <p:blipFill>
          <a:blip r:embed="rId2"/>
          <a:srcRect l="34722"/>
          <a:stretch/>
        </p:blipFill>
        <p:spPr>
          <a:xfrm>
            <a:off x="-310134" y="1028700"/>
            <a:ext cx="2900934"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10244045" y="6490498"/>
            <a:ext cx="5924550" cy="342979"/>
          </a:xfrm>
          <a:prstGeom prst="rect">
            <a:avLst/>
          </a:prstGeom>
        </p:spPr>
        <p:txBody>
          <a:bodyPr lIns="0" tIns="0" rIns="0" bIns="0" anchor="t">
            <a:spAutoFit/>
          </a:bodyPr>
          <a:lstStyle/>
          <a:p>
            <a:pPr algn="l">
              <a:lnSpc>
                <a:spcPts val="2940"/>
              </a:lnSpc>
            </a:pPr>
            <a:r>
              <a:rPr lang="zh-CN" altLang="en-US" sz="2100" dirty="0">
                <a:solidFill>
                  <a:srgbClr val="737373"/>
                </a:solidFill>
                <a:latin typeface="Microsoft YaHei"/>
                <a:ea typeface="Microsoft YaHei"/>
              </a:rPr>
              <a:t>提供了相应的工具 软件 硬件 提供技术上的支持</a:t>
            </a:r>
            <a:endParaRPr lang="en-US" sz="2100" dirty="0">
              <a:solidFill>
                <a:srgbClr val="737373"/>
              </a:solidFill>
              <a:latin typeface="Microsoft YaHei"/>
              <a:ea typeface="Microsoft YaHei"/>
            </a:endParaRPr>
          </a:p>
        </p:txBody>
      </p:sp>
      <p:sp>
        <p:nvSpPr>
          <p:cNvPr id="3" name="TextBox 3"/>
          <p:cNvSpPr txBox="1"/>
          <p:nvPr/>
        </p:nvSpPr>
        <p:spPr>
          <a:xfrm>
            <a:off x="1854948" y="6490498"/>
            <a:ext cx="5886450" cy="342979"/>
          </a:xfrm>
          <a:prstGeom prst="rect">
            <a:avLst/>
          </a:prstGeom>
        </p:spPr>
        <p:txBody>
          <a:bodyPr lIns="0" tIns="0" rIns="0" bIns="0" anchor="t">
            <a:spAutoFit/>
          </a:bodyPr>
          <a:lstStyle/>
          <a:p>
            <a:pPr algn="l">
              <a:lnSpc>
                <a:spcPts val="2940"/>
              </a:lnSpc>
            </a:pPr>
            <a:r>
              <a:rPr lang="zh-CN" altLang="en-US" sz="2100" dirty="0">
                <a:solidFill>
                  <a:srgbClr val="737373"/>
                </a:solidFill>
                <a:latin typeface="Microsoft YaHei"/>
                <a:ea typeface="Microsoft YaHei"/>
              </a:rPr>
              <a:t>悉心教导 认真培训 手把手教我们解决问题</a:t>
            </a:r>
            <a:endParaRPr lang="en-US" sz="2100" dirty="0">
              <a:solidFill>
                <a:srgbClr val="737373"/>
              </a:solidFill>
              <a:latin typeface="Microsoft YaHei"/>
              <a:ea typeface="Microsoft YaHei"/>
            </a:endParaRPr>
          </a:p>
        </p:txBody>
      </p:sp>
      <p:sp>
        <p:nvSpPr>
          <p:cNvPr id="4" name="TextBox 4"/>
          <p:cNvSpPr txBox="1"/>
          <p:nvPr/>
        </p:nvSpPr>
        <p:spPr>
          <a:xfrm>
            <a:off x="3159873" y="5198296"/>
            <a:ext cx="3276600" cy="590739"/>
          </a:xfrm>
          <a:prstGeom prst="rect">
            <a:avLst/>
          </a:prstGeom>
        </p:spPr>
        <p:txBody>
          <a:bodyPr lIns="0" tIns="0" rIns="0" bIns="0" anchor="t"/>
          <a:lstStyle/>
          <a:p>
            <a:pPr algn="ctr">
              <a:lnSpc>
                <a:spcPts val="5040"/>
              </a:lnSpc>
            </a:pPr>
            <a:r>
              <a:rPr lang="zh-CN" altLang="en-US" sz="3600" dirty="0">
                <a:solidFill>
                  <a:srgbClr val="737373"/>
                </a:solidFill>
                <a:latin typeface="Microsoft YaHei"/>
                <a:ea typeface="Microsoft YaHei"/>
              </a:rPr>
              <a:t>感谢老师</a:t>
            </a:r>
            <a:endParaRPr lang="en-US" sz="3600" dirty="0">
              <a:solidFill>
                <a:srgbClr val="737373"/>
              </a:solidFill>
              <a:latin typeface="Microsoft YaHei"/>
              <a:ea typeface="Microsoft YaHei"/>
            </a:endParaRPr>
          </a:p>
        </p:txBody>
      </p:sp>
      <p:sp>
        <p:nvSpPr>
          <p:cNvPr id="5" name="TextBox 5"/>
          <p:cNvSpPr txBox="1"/>
          <p:nvPr/>
        </p:nvSpPr>
        <p:spPr>
          <a:xfrm>
            <a:off x="11587070" y="5198296"/>
            <a:ext cx="3238500" cy="590739"/>
          </a:xfrm>
          <a:prstGeom prst="rect">
            <a:avLst/>
          </a:prstGeom>
        </p:spPr>
        <p:txBody>
          <a:bodyPr lIns="0" tIns="0" rIns="0" bIns="0" anchor="t"/>
          <a:lstStyle/>
          <a:p>
            <a:pPr algn="ctr">
              <a:lnSpc>
                <a:spcPts val="5040"/>
              </a:lnSpc>
            </a:pPr>
            <a:r>
              <a:rPr lang="zh-CN" altLang="en-US" sz="3600" dirty="0">
                <a:solidFill>
                  <a:srgbClr val="737373"/>
                </a:solidFill>
                <a:latin typeface="Microsoft YaHei"/>
                <a:ea typeface="Microsoft YaHei"/>
              </a:rPr>
              <a:t>感谢粤嵌</a:t>
            </a:r>
            <a:endParaRPr lang="en-US" sz="3600" dirty="0">
              <a:solidFill>
                <a:srgbClr val="737373"/>
              </a:solidFill>
              <a:latin typeface="Microsoft YaHei"/>
              <a:ea typeface="Microsoft YaHei"/>
            </a:endParaRPr>
          </a:p>
        </p:txBody>
      </p:sp>
      <p:pic>
        <p:nvPicPr>
          <p:cNvPr id="6" name="Picture 6"/>
          <p:cNvPicPr>
            <a:picLocks noChangeAspect="1"/>
          </p:cNvPicPr>
          <p:nvPr/>
        </p:nvPicPr>
        <p:blipFill>
          <a:blip r:embed="rId2"/>
          <a:stretch/>
        </p:blipFill>
        <p:spPr>
          <a:xfrm>
            <a:off x="2407192" y="1371600"/>
            <a:ext cx="4781961" cy="3060455"/>
          </a:xfrm>
          <a:prstGeom prst="rect">
            <a:avLst/>
          </a:prstGeom>
        </p:spPr>
      </p:pic>
      <p:pic>
        <p:nvPicPr>
          <p:cNvPr id="7" name="Picture 7"/>
          <p:cNvPicPr>
            <a:picLocks noChangeAspect="1"/>
          </p:cNvPicPr>
          <p:nvPr/>
        </p:nvPicPr>
        <p:blipFill>
          <a:blip r:embed="rId2"/>
          <a:stretch/>
        </p:blipFill>
        <p:spPr>
          <a:xfrm>
            <a:off x="10815340" y="1371600"/>
            <a:ext cx="4781961" cy="30604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5356885" y="5619625"/>
            <a:ext cx="8362192" cy="1692771"/>
          </a:xfrm>
          <a:prstGeom prst="rect">
            <a:avLst/>
          </a:prstGeom>
        </p:spPr>
        <p:txBody>
          <a:bodyPr wrap="square" lIns="0" tIns="0" rIns="0" bIns="0" anchor="t">
            <a:spAutoFit/>
          </a:bodyPr>
          <a:lstStyle/>
          <a:p>
            <a:pPr algn="ctr">
              <a:lnSpc>
                <a:spcPts val="13200"/>
              </a:lnSpc>
            </a:pPr>
            <a:r>
              <a:rPr lang="en-US" sz="12000" dirty="0">
                <a:solidFill>
                  <a:srgbClr val="737373"/>
                </a:solidFill>
                <a:latin typeface="Microsoft YaHei"/>
                <a:ea typeface="Microsoft YaHei"/>
              </a:rPr>
              <a:t>Th</a:t>
            </a:r>
            <a:r>
              <a:rPr lang="zh-CN" altLang="en-US" sz="12000" dirty="0">
                <a:solidFill>
                  <a:srgbClr val="737373"/>
                </a:solidFill>
                <a:latin typeface="Microsoft YaHei"/>
                <a:ea typeface="Microsoft YaHei"/>
              </a:rPr>
              <a:t> ❀ </a:t>
            </a:r>
            <a:r>
              <a:rPr lang="en-US" sz="12000" dirty="0" err="1">
                <a:solidFill>
                  <a:srgbClr val="737373"/>
                </a:solidFill>
                <a:latin typeface="Microsoft YaHei"/>
                <a:ea typeface="Microsoft YaHei"/>
              </a:rPr>
              <a:t>nks</a:t>
            </a:r>
            <a:r>
              <a:rPr lang="en-US" altLang="zh-CN" sz="12000" dirty="0">
                <a:solidFill>
                  <a:srgbClr val="737373"/>
                </a:solidFill>
                <a:latin typeface="Microsoft YaHei"/>
                <a:ea typeface="Microsoft YaHei"/>
              </a:rPr>
              <a:t>!</a:t>
            </a:r>
            <a:endParaRPr lang="en-US" sz="12000" dirty="0">
              <a:solidFill>
                <a:srgbClr val="737373"/>
              </a:solidFill>
              <a:latin typeface="Microsoft YaHei"/>
              <a:ea typeface="Microsoft YaHei"/>
            </a:endParaRPr>
          </a:p>
        </p:txBody>
      </p:sp>
      <p:sp>
        <p:nvSpPr>
          <p:cNvPr id="3" name="TextBox 3"/>
          <p:cNvSpPr txBox="1"/>
          <p:nvPr/>
        </p:nvSpPr>
        <p:spPr>
          <a:xfrm>
            <a:off x="7124492" y="7673243"/>
            <a:ext cx="4079117" cy="1025922"/>
          </a:xfrm>
          <a:prstGeom prst="rect">
            <a:avLst/>
          </a:prstGeom>
        </p:spPr>
        <p:txBody>
          <a:bodyPr wrap="square" lIns="0" tIns="0" rIns="0" bIns="0" anchor="t">
            <a:spAutoFit/>
          </a:bodyPr>
          <a:lstStyle/>
          <a:p>
            <a:pPr algn="ctr">
              <a:lnSpc>
                <a:spcPts val="3960"/>
              </a:lnSpc>
            </a:pPr>
            <a:r>
              <a:rPr lang="zh-CN" altLang="en-US" sz="3600" spc="594" dirty="0">
                <a:solidFill>
                  <a:srgbClr val="737373"/>
                </a:solidFill>
                <a:latin typeface="Microsoft YaHei"/>
                <a:ea typeface="Microsoft YaHei"/>
              </a:rPr>
              <a:t>您辛苦了</a:t>
            </a:r>
            <a:endParaRPr lang="en-US" altLang="zh-CN" sz="3600" spc="594" dirty="0">
              <a:solidFill>
                <a:srgbClr val="737373"/>
              </a:solidFill>
              <a:latin typeface="Microsoft YaHei"/>
              <a:ea typeface="Microsoft YaHei"/>
            </a:endParaRPr>
          </a:p>
          <a:p>
            <a:pPr algn="ctr">
              <a:lnSpc>
                <a:spcPts val="3960"/>
              </a:lnSpc>
            </a:pPr>
            <a:r>
              <a:rPr lang="zh-CN" altLang="en-US" sz="3600" spc="594" dirty="0">
                <a:solidFill>
                  <a:srgbClr val="737373"/>
                </a:solidFill>
                <a:latin typeface="Microsoft YaHei"/>
                <a:ea typeface="Microsoft YaHei"/>
              </a:rPr>
              <a:t>同志们也辛苦了</a:t>
            </a:r>
            <a:endParaRPr lang="en-US" sz="3600" spc="594" dirty="0">
              <a:solidFill>
                <a:srgbClr val="737373"/>
              </a:solidFill>
              <a:latin typeface="Microsoft YaHei"/>
              <a:ea typeface="Microsoft YaHei"/>
            </a:endParaRPr>
          </a:p>
        </p:txBody>
      </p:sp>
      <p:sp>
        <p:nvSpPr>
          <p:cNvPr id="4" name="TextBox 4"/>
          <p:cNvSpPr txBox="1"/>
          <p:nvPr/>
        </p:nvSpPr>
        <p:spPr>
          <a:xfrm>
            <a:off x="8429112" y="9060012"/>
            <a:ext cx="1489299" cy="353045"/>
          </a:xfrm>
          <a:prstGeom prst="rect">
            <a:avLst/>
          </a:prstGeom>
        </p:spPr>
        <p:txBody>
          <a:bodyPr lIns="0" tIns="0" rIns="0" bIns="0" anchor="t"/>
          <a:lstStyle/>
          <a:p>
            <a:pPr algn="l">
              <a:lnSpc>
                <a:spcPts val="2960"/>
              </a:lnSpc>
            </a:pPr>
            <a:r>
              <a:rPr lang="en-US" sz="2115" dirty="0">
                <a:solidFill>
                  <a:srgbClr val="737373"/>
                </a:solidFill>
                <a:latin typeface="Microsoft YaHei"/>
                <a:ea typeface="Microsoft YaHei"/>
              </a:rPr>
              <a:t>2022-07-02</a:t>
            </a:r>
          </a:p>
        </p:txBody>
      </p:sp>
      <p:pic>
        <p:nvPicPr>
          <p:cNvPr id="5" name="Picture 5"/>
          <p:cNvPicPr>
            <a:picLocks noChangeAspect="1"/>
          </p:cNvPicPr>
          <p:nvPr/>
        </p:nvPicPr>
        <p:blipFill>
          <a:blip r:embed="rId2"/>
          <a:srcRect l="25004" t="40037" r="25004" b="52869"/>
          <a:stretch/>
        </p:blipFill>
        <p:spPr>
          <a:xfrm>
            <a:off x="10049855" y="9224456"/>
            <a:ext cx="1420372" cy="31880"/>
          </a:xfrm>
          <a:prstGeom prst="rect">
            <a:avLst/>
          </a:prstGeom>
        </p:spPr>
      </p:pic>
      <p:pic>
        <p:nvPicPr>
          <p:cNvPr id="6" name="Picture 6"/>
          <p:cNvPicPr>
            <a:picLocks noChangeAspect="1"/>
          </p:cNvPicPr>
          <p:nvPr/>
        </p:nvPicPr>
        <p:blipFill>
          <a:blip r:embed="rId2"/>
          <a:srcRect l="25004" t="40037" r="25004" b="52869"/>
          <a:stretch/>
        </p:blipFill>
        <p:spPr>
          <a:xfrm>
            <a:off x="6817773" y="9224456"/>
            <a:ext cx="1420372" cy="31880"/>
          </a:xfrm>
          <a:prstGeom prst="rect">
            <a:avLst/>
          </a:prstGeom>
        </p:spPr>
      </p:pic>
      <p:pic>
        <p:nvPicPr>
          <p:cNvPr id="7" name="Picture 7"/>
          <p:cNvPicPr>
            <a:picLocks noChangeAspect="1"/>
          </p:cNvPicPr>
          <p:nvPr/>
        </p:nvPicPr>
        <p:blipFill>
          <a:blip r:embed="rId2"/>
          <a:srcRect l="24339" t="40923" r="22713" b="52599"/>
          <a:stretch/>
        </p:blipFill>
        <p:spPr>
          <a:xfrm>
            <a:off x="6632820" y="7214431"/>
            <a:ext cx="5062462" cy="97965"/>
          </a:xfrm>
          <a:prstGeom prst="rect">
            <a:avLst/>
          </a:prstGeom>
        </p:spPr>
      </p:pic>
      <p:grpSp>
        <p:nvGrpSpPr>
          <p:cNvPr id="8" name="Group 8"/>
          <p:cNvGrpSpPr/>
          <p:nvPr/>
        </p:nvGrpSpPr>
        <p:grpSpPr>
          <a:xfrm>
            <a:off x="6896660" y="373189"/>
            <a:ext cx="4649082" cy="4471662"/>
            <a:chOff x="0" y="0"/>
            <a:chExt cx="6198775" cy="5962216"/>
          </a:xfrm>
        </p:grpSpPr>
        <p:pic>
          <p:nvPicPr>
            <p:cNvPr id="9" name="Picture 9"/>
            <p:cNvPicPr>
              <a:picLocks noChangeAspect="1"/>
            </p:cNvPicPr>
            <p:nvPr/>
          </p:nvPicPr>
          <p:blipFill>
            <a:blip r:embed="rId3"/>
            <a:stretch/>
          </p:blipFill>
          <p:spPr>
            <a:xfrm>
              <a:off x="751440" y="1396344"/>
              <a:ext cx="4565872" cy="4565872"/>
            </a:xfrm>
            <a:prstGeom prst="rect">
              <a:avLst/>
            </a:prstGeom>
          </p:spPr>
        </p:pic>
        <p:pic>
          <p:nvPicPr>
            <p:cNvPr id="10" name="Picture 10"/>
            <p:cNvPicPr>
              <a:picLocks noChangeAspect="1"/>
            </p:cNvPicPr>
            <p:nvPr/>
          </p:nvPicPr>
          <p:blipFill>
            <a:blip r:embed="rId4">
              <a:alphaModFix amt="95000"/>
            </a:blip>
            <a:srcRect l="25135" r="21685" b="21829"/>
            <a:stretch/>
          </p:blipFill>
          <p:spPr>
            <a:xfrm>
              <a:off x="0" y="0"/>
              <a:ext cx="4056017" cy="5962216"/>
            </a:xfrm>
            <a:prstGeom prst="rect">
              <a:avLst/>
            </a:prstGeom>
          </p:spPr>
        </p:pic>
        <p:pic>
          <p:nvPicPr>
            <p:cNvPr id="11" name="Picture 11"/>
            <p:cNvPicPr>
              <a:picLocks noChangeAspect="1"/>
            </p:cNvPicPr>
            <p:nvPr/>
          </p:nvPicPr>
          <p:blipFill>
            <a:blip r:embed="rId5"/>
            <a:stretch/>
          </p:blipFill>
          <p:spPr>
            <a:xfrm>
              <a:off x="3521761" y="3285202"/>
              <a:ext cx="2677014" cy="2677014"/>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2209800" y="1887855"/>
            <a:ext cx="895350" cy="2512695"/>
          </a:xfrm>
          <a:prstGeom prst="rect">
            <a:avLst/>
          </a:prstGeom>
        </p:spPr>
        <p:txBody>
          <a:bodyPr lIns="0" tIns="0" rIns="0" bIns="0" anchor="t"/>
          <a:lstStyle/>
          <a:p>
            <a:pPr algn="l">
              <a:lnSpc>
                <a:spcPts val="10080"/>
              </a:lnSpc>
            </a:pPr>
            <a:r>
              <a:rPr lang="en-US" sz="7200" spc="201">
                <a:solidFill>
                  <a:srgbClr val="737373"/>
                </a:solidFill>
                <a:latin typeface="Microsoft YaHei"/>
                <a:ea typeface="Microsoft YaHei"/>
              </a:rPr>
              <a:t>项目介绍</a:t>
            </a:r>
          </a:p>
        </p:txBody>
      </p:sp>
      <p:sp>
        <p:nvSpPr>
          <p:cNvPr id="3" name="TextBox 3"/>
          <p:cNvSpPr txBox="1"/>
          <p:nvPr/>
        </p:nvSpPr>
        <p:spPr>
          <a:xfrm>
            <a:off x="5962650" y="2080260"/>
            <a:ext cx="10706100" cy="2353902"/>
          </a:xfrm>
          <a:prstGeom prst="rect">
            <a:avLst/>
          </a:prstGeom>
        </p:spPr>
        <p:txBody>
          <a:bodyPr lIns="0" tIns="0" rIns="0" bIns="0" anchor="t"/>
          <a:lstStyle/>
          <a:p>
            <a:pPr algn="l">
              <a:lnSpc>
                <a:spcPts val="2940"/>
              </a:lnSpc>
            </a:pPr>
            <a:r>
              <a:rPr lang="zh-CN" altLang="en-US" sz="2800" dirty="0">
                <a:solidFill>
                  <a:srgbClr val="737373"/>
                </a:solidFill>
                <a:latin typeface="Microsoft YaHei"/>
                <a:ea typeface="Microsoft YaHei"/>
              </a:rPr>
              <a:t>电子钢琴这一项目设计，旨在通过对外设行为执行的控制以及交互指令的编写来学习嵌入式软硬结合的开发模式。</a:t>
            </a:r>
            <a:endParaRPr lang="en-US" altLang="zh-CN" sz="2800" dirty="0">
              <a:solidFill>
                <a:srgbClr val="737373"/>
              </a:solidFill>
              <a:latin typeface="Microsoft YaHei"/>
              <a:ea typeface="Microsoft YaHei"/>
            </a:endParaRPr>
          </a:p>
          <a:p>
            <a:pPr algn="l">
              <a:lnSpc>
                <a:spcPts val="2940"/>
              </a:lnSpc>
            </a:pPr>
            <a:r>
              <a:rPr lang="zh-CN" altLang="en-US" sz="2800" dirty="0">
                <a:solidFill>
                  <a:srgbClr val="737373"/>
                </a:solidFill>
                <a:latin typeface="Microsoft YaHei"/>
                <a:ea typeface="Microsoft YaHei"/>
              </a:rPr>
              <a:t>这门课程同时加强了同学们对</a:t>
            </a:r>
            <a:r>
              <a:rPr lang="en-US" altLang="zh-CN" sz="2800" dirty="0">
                <a:solidFill>
                  <a:srgbClr val="737373"/>
                </a:solidFill>
                <a:latin typeface="Microsoft YaHei"/>
                <a:ea typeface="Microsoft YaHei"/>
              </a:rPr>
              <a:t>Linux</a:t>
            </a:r>
            <a:r>
              <a:rPr lang="zh-CN" altLang="en-US" sz="2800" dirty="0">
                <a:solidFill>
                  <a:srgbClr val="737373"/>
                </a:solidFill>
                <a:latin typeface="Microsoft YaHei"/>
                <a:ea typeface="Microsoft YaHei"/>
              </a:rPr>
              <a:t>系统环境下对命令行的学习。</a:t>
            </a:r>
            <a:endParaRPr lang="en-US" altLang="zh-CN" sz="2800" dirty="0">
              <a:solidFill>
                <a:srgbClr val="737373"/>
              </a:solidFill>
              <a:latin typeface="Microsoft YaHei"/>
              <a:ea typeface="Microsoft YaHei"/>
            </a:endParaRPr>
          </a:p>
          <a:p>
            <a:pPr algn="l">
              <a:lnSpc>
                <a:spcPts val="2940"/>
              </a:lnSpc>
            </a:pPr>
            <a:r>
              <a:rPr lang="zh-CN" altLang="en-US" sz="2800" dirty="0">
                <a:solidFill>
                  <a:srgbClr val="737373"/>
                </a:solidFill>
                <a:latin typeface="Microsoft YaHei"/>
                <a:ea typeface="Microsoft YaHei"/>
              </a:rPr>
              <a:t>这里我们用开发板进行项目的学习</a:t>
            </a:r>
            <a:endParaRPr lang="en-US" altLang="zh-CN" sz="2800" dirty="0">
              <a:solidFill>
                <a:srgbClr val="737373"/>
              </a:solidFill>
              <a:latin typeface="Microsoft YaHei"/>
              <a:ea typeface="Microsoft YaHei"/>
            </a:endParaRPr>
          </a:p>
          <a:p>
            <a:pPr algn="l">
              <a:lnSpc>
                <a:spcPts val="2940"/>
              </a:lnSpc>
            </a:pPr>
            <a:r>
              <a:rPr lang="zh-CN" altLang="en-US" sz="2800" dirty="0">
                <a:solidFill>
                  <a:srgbClr val="737373"/>
                </a:solidFill>
                <a:latin typeface="Microsoft YaHei"/>
                <a:ea typeface="Microsoft YaHei"/>
              </a:rPr>
              <a:t>计算机编程 屏幕执行</a:t>
            </a:r>
            <a:endParaRPr lang="en-US" altLang="zh-CN" sz="2800" dirty="0">
              <a:solidFill>
                <a:srgbClr val="737373"/>
              </a:solidFill>
              <a:latin typeface="Microsoft YaHei"/>
              <a:ea typeface="Microsoft YaHei"/>
            </a:endParaRPr>
          </a:p>
          <a:p>
            <a:pPr algn="l">
              <a:lnSpc>
                <a:spcPts val="2940"/>
              </a:lnSpc>
            </a:pPr>
            <a:endParaRPr lang="en-US" altLang="zh-CN" sz="2800" dirty="0">
              <a:solidFill>
                <a:srgbClr val="737373"/>
              </a:solidFill>
              <a:latin typeface="Microsoft YaHei"/>
              <a:ea typeface="Microsoft YaHei"/>
            </a:endParaRPr>
          </a:p>
          <a:p>
            <a:pPr algn="r">
              <a:lnSpc>
                <a:spcPts val="2940"/>
              </a:lnSpc>
            </a:pPr>
            <a:r>
              <a:rPr lang="zh-CN" altLang="en-US" sz="1400" dirty="0">
                <a:solidFill>
                  <a:srgbClr val="737373"/>
                </a:solidFill>
                <a:latin typeface="Microsoft YaHei"/>
                <a:ea typeface="Microsoft YaHei"/>
              </a:rPr>
              <a:t>本次使用</a:t>
            </a:r>
            <a:r>
              <a:rPr lang="en-US" altLang="zh-CN" sz="1400" dirty="0">
                <a:solidFill>
                  <a:srgbClr val="737373"/>
                </a:solidFill>
                <a:latin typeface="Microsoft YaHei"/>
                <a:ea typeface="Microsoft YaHei"/>
              </a:rPr>
              <a:t>Linux</a:t>
            </a:r>
            <a:r>
              <a:rPr lang="zh-CN" altLang="en-US" sz="1400" dirty="0">
                <a:solidFill>
                  <a:srgbClr val="737373"/>
                </a:solidFill>
                <a:latin typeface="Microsoft YaHei"/>
                <a:ea typeface="Microsoft YaHei"/>
              </a:rPr>
              <a:t>系统为</a:t>
            </a:r>
            <a:r>
              <a:rPr lang="en-US" altLang="zh-CN" sz="1400" dirty="0">
                <a:solidFill>
                  <a:srgbClr val="737373"/>
                </a:solidFill>
                <a:latin typeface="Microsoft YaHei"/>
                <a:ea typeface="Microsoft YaHei"/>
              </a:rPr>
              <a:t>Ubuntu</a:t>
            </a:r>
          </a:p>
          <a:p>
            <a:pPr algn="r">
              <a:lnSpc>
                <a:spcPts val="2940"/>
              </a:lnSpc>
            </a:pPr>
            <a:r>
              <a:rPr lang="en-US" altLang="zh-CN" sz="1400" dirty="0">
                <a:solidFill>
                  <a:srgbClr val="737373"/>
                </a:solidFill>
                <a:latin typeface="Microsoft YaHei"/>
                <a:ea typeface="Microsoft YaHei"/>
              </a:rPr>
              <a:t>Ver:16.04</a:t>
            </a:r>
          </a:p>
          <a:p>
            <a:pPr algn="l">
              <a:lnSpc>
                <a:spcPts val="2940"/>
              </a:lnSpc>
            </a:pPr>
            <a:endParaRPr lang="en-US" sz="2800" dirty="0">
              <a:solidFill>
                <a:srgbClr val="737373"/>
              </a:solidFill>
              <a:latin typeface="Microsoft YaHei"/>
              <a:ea typeface="Microsoft YaHei"/>
            </a:endParaRPr>
          </a:p>
        </p:txBody>
      </p:sp>
      <p:pic>
        <p:nvPicPr>
          <p:cNvPr id="4" name="Picture 4"/>
          <p:cNvPicPr>
            <a:picLocks noChangeAspect="1"/>
          </p:cNvPicPr>
          <p:nvPr/>
        </p:nvPicPr>
        <p:blipFill>
          <a:blip r:embed="rId2"/>
          <a:srcRect t="12104" b="40067"/>
          <a:stretch/>
        </p:blipFill>
        <p:spPr>
          <a:xfrm>
            <a:off x="0" y="5143500"/>
            <a:ext cx="17946657" cy="5493492"/>
          </a:xfrm>
          <a:prstGeom prst="rect">
            <a:avLst/>
          </a:prstGeom>
        </p:spPr>
      </p:pic>
      <p:sp>
        <p:nvSpPr>
          <p:cNvPr id="5" name="文本框 4"/>
          <p:cNvSpPr txBox="1"/>
          <p:nvPr/>
        </p:nvSpPr>
        <p:spPr>
          <a:xfrm>
            <a:off x="6603731" y="4361963"/>
            <a:ext cx="1778000" cy="330200"/>
          </a:xfrm>
          <a:prstGeom prst="rect">
            <a:avLst/>
          </a:prstGeom>
        </p:spPr>
        <p:txBody>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7924800" y="1771110"/>
            <a:ext cx="2438400" cy="1368425"/>
          </a:xfrm>
          <a:prstGeom prst="rect">
            <a:avLst/>
          </a:prstGeom>
        </p:spPr>
        <p:txBody>
          <a:bodyPr lIns="0" tIns="0" rIns="0" bIns="0" anchor="t">
            <a:spAutoFit/>
          </a:bodyPr>
          <a:lstStyle/>
          <a:p>
            <a:pPr algn="l">
              <a:lnSpc>
                <a:spcPts val="11200"/>
              </a:lnSpc>
            </a:pPr>
            <a:r>
              <a:rPr lang="en-US" sz="8000">
                <a:solidFill>
                  <a:srgbClr val="737373"/>
                </a:solidFill>
                <a:latin typeface="Microsoft YaHei"/>
                <a:ea typeface="Microsoft YaHei"/>
              </a:rPr>
              <a:t>目 录</a:t>
            </a:r>
          </a:p>
        </p:txBody>
      </p:sp>
      <p:sp>
        <p:nvSpPr>
          <p:cNvPr id="3" name="TextBox 3"/>
          <p:cNvSpPr txBox="1"/>
          <p:nvPr/>
        </p:nvSpPr>
        <p:spPr>
          <a:xfrm>
            <a:off x="2749811" y="4669159"/>
            <a:ext cx="1480081" cy="1154162"/>
          </a:xfrm>
          <a:prstGeom prst="rect">
            <a:avLst/>
          </a:prstGeom>
        </p:spPr>
        <p:txBody>
          <a:bodyPr wrap="square" lIns="0" tIns="0" rIns="0" bIns="0" anchor="t">
            <a:spAutoFit/>
          </a:bodyPr>
          <a:lstStyle/>
          <a:p>
            <a:pPr algn="l">
              <a:lnSpc>
                <a:spcPts val="8960"/>
              </a:lnSpc>
            </a:pPr>
            <a:r>
              <a:rPr lang="en-US" sz="6400" spc="697">
                <a:solidFill>
                  <a:srgbClr val="737373"/>
                </a:solidFill>
                <a:latin typeface="Microsoft YaHei"/>
                <a:ea typeface="Microsoft YaHei"/>
              </a:rPr>
              <a:t>01</a:t>
            </a:r>
          </a:p>
        </p:txBody>
      </p:sp>
      <p:sp>
        <p:nvSpPr>
          <p:cNvPr id="4" name="TextBox 4"/>
          <p:cNvSpPr txBox="1"/>
          <p:nvPr/>
        </p:nvSpPr>
        <p:spPr>
          <a:xfrm>
            <a:off x="10045962" y="4669159"/>
            <a:ext cx="1769713" cy="1094740"/>
          </a:xfrm>
          <a:prstGeom prst="rect">
            <a:avLst/>
          </a:prstGeom>
        </p:spPr>
        <p:txBody>
          <a:bodyPr lIns="0" tIns="0" rIns="0" bIns="0" anchor="t">
            <a:spAutoFit/>
          </a:bodyPr>
          <a:lstStyle/>
          <a:p>
            <a:pPr algn="l">
              <a:lnSpc>
                <a:spcPts val="8960"/>
              </a:lnSpc>
            </a:pPr>
            <a:r>
              <a:rPr lang="en-US" sz="6400" spc="281">
                <a:solidFill>
                  <a:srgbClr val="737373"/>
                </a:solidFill>
                <a:latin typeface="Microsoft YaHei"/>
                <a:ea typeface="Microsoft YaHei"/>
              </a:rPr>
              <a:t>02</a:t>
            </a:r>
          </a:p>
        </p:txBody>
      </p:sp>
      <p:sp>
        <p:nvSpPr>
          <p:cNvPr id="5" name="TextBox 5"/>
          <p:cNvSpPr txBox="1"/>
          <p:nvPr/>
        </p:nvSpPr>
        <p:spPr>
          <a:xfrm>
            <a:off x="2749812" y="5996333"/>
            <a:ext cx="1660740" cy="1094740"/>
          </a:xfrm>
          <a:prstGeom prst="rect">
            <a:avLst/>
          </a:prstGeom>
        </p:spPr>
        <p:txBody>
          <a:bodyPr lIns="0" tIns="0" rIns="0" bIns="0" anchor="t">
            <a:spAutoFit/>
          </a:bodyPr>
          <a:lstStyle/>
          <a:p>
            <a:pPr algn="l">
              <a:lnSpc>
                <a:spcPts val="8960"/>
              </a:lnSpc>
            </a:pPr>
            <a:r>
              <a:rPr lang="en-US" sz="6400" spc="300">
                <a:solidFill>
                  <a:srgbClr val="737373"/>
                </a:solidFill>
                <a:latin typeface="Microsoft YaHei"/>
                <a:ea typeface="Microsoft YaHei"/>
              </a:rPr>
              <a:t>03</a:t>
            </a:r>
          </a:p>
        </p:txBody>
      </p:sp>
      <p:sp>
        <p:nvSpPr>
          <p:cNvPr id="6" name="TextBox 6"/>
          <p:cNvSpPr txBox="1"/>
          <p:nvPr/>
        </p:nvSpPr>
        <p:spPr>
          <a:xfrm>
            <a:off x="10045961" y="5996333"/>
            <a:ext cx="1394355" cy="1154162"/>
          </a:xfrm>
          <a:prstGeom prst="rect">
            <a:avLst/>
          </a:prstGeom>
        </p:spPr>
        <p:txBody>
          <a:bodyPr wrap="square" lIns="0" tIns="0" rIns="0" bIns="0" anchor="t">
            <a:spAutoFit/>
          </a:bodyPr>
          <a:lstStyle/>
          <a:p>
            <a:pPr algn="l">
              <a:lnSpc>
                <a:spcPts val="8960"/>
              </a:lnSpc>
            </a:pPr>
            <a:r>
              <a:rPr lang="en-US" sz="6400" spc="307">
                <a:solidFill>
                  <a:srgbClr val="737373"/>
                </a:solidFill>
                <a:latin typeface="Microsoft YaHei"/>
                <a:ea typeface="Microsoft YaHei"/>
              </a:rPr>
              <a:t>04</a:t>
            </a:r>
          </a:p>
        </p:txBody>
      </p:sp>
      <p:sp>
        <p:nvSpPr>
          <p:cNvPr id="7" name="TextBox 7"/>
          <p:cNvSpPr txBox="1"/>
          <p:nvPr/>
        </p:nvSpPr>
        <p:spPr>
          <a:xfrm>
            <a:off x="2749812" y="7263979"/>
            <a:ext cx="1480080" cy="1154162"/>
          </a:xfrm>
          <a:prstGeom prst="rect">
            <a:avLst/>
          </a:prstGeom>
        </p:spPr>
        <p:txBody>
          <a:bodyPr wrap="square" lIns="0" tIns="0" rIns="0" bIns="0" anchor="t">
            <a:spAutoFit/>
          </a:bodyPr>
          <a:lstStyle/>
          <a:p>
            <a:pPr algn="l">
              <a:lnSpc>
                <a:spcPts val="8960"/>
              </a:lnSpc>
            </a:pPr>
            <a:r>
              <a:rPr lang="en-US" sz="6400" spc="377">
                <a:solidFill>
                  <a:srgbClr val="737373"/>
                </a:solidFill>
                <a:latin typeface="Microsoft YaHei"/>
                <a:ea typeface="Microsoft YaHei"/>
              </a:rPr>
              <a:t>05</a:t>
            </a:r>
          </a:p>
        </p:txBody>
      </p:sp>
      <p:sp>
        <p:nvSpPr>
          <p:cNvPr id="8" name="TextBox 8"/>
          <p:cNvSpPr txBox="1"/>
          <p:nvPr/>
        </p:nvSpPr>
        <p:spPr>
          <a:xfrm>
            <a:off x="8001000" y="2968085"/>
            <a:ext cx="3439316" cy="718145"/>
          </a:xfrm>
          <a:prstGeom prst="rect">
            <a:avLst/>
          </a:prstGeom>
        </p:spPr>
        <p:txBody>
          <a:bodyPr wrap="square" lIns="0" tIns="0" rIns="0" bIns="0" anchor="t">
            <a:spAutoFit/>
          </a:bodyPr>
          <a:lstStyle/>
          <a:p>
            <a:pPr algn="l">
              <a:lnSpc>
                <a:spcPts val="5600"/>
              </a:lnSpc>
            </a:pPr>
            <a:r>
              <a:rPr lang="en-US" sz="4000" spc="100">
                <a:solidFill>
                  <a:srgbClr val="737373"/>
                </a:solidFill>
                <a:latin typeface="Microsoft YaHei"/>
                <a:ea typeface="Microsoft YaHei"/>
              </a:rPr>
              <a:t>Contents</a:t>
            </a:r>
          </a:p>
        </p:txBody>
      </p:sp>
      <p:sp>
        <p:nvSpPr>
          <p:cNvPr id="9" name="TextBox 9"/>
          <p:cNvSpPr txBox="1"/>
          <p:nvPr/>
        </p:nvSpPr>
        <p:spPr>
          <a:xfrm>
            <a:off x="4229892" y="4994279"/>
            <a:ext cx="4000500" cy="590739"/>
          </a:xfrm>
          <a:prstGeom prst="rect">
            <a:avLst/>
          </a:prstGeom>
        </p:spPr>
        <p:txBody>
          <a:bodyPr lIns="0" tIns="0" rIns="0" bIns="0" anchor="t">
            <a:spAutoFit/>
          </a:bodyPr>
          <a:lstStyle/>
          <a:p>
            <a:pPr algn="l">
              <a:lnSpc>
                <a:spcPts val="5040"/>
              </a:lnSpc>
            </a:pPr>
            <a:r>
              <a:rPr lang="zh-CN" altLang="en-US" sz="3600" dirty="0">
                <a:solidFill>
                  <a:srgbClr val="737373"/>
                </a:solidFill>
                <a:latin typeface="Microsoft YaHei"/>
                <a:ea typeface="Microsoft YaHei"/>
              </a:rPr>
              <a:t>开发成员分布</a:t>
            </a:r>
            <a:endParaRPr lang="en-US" sz="3600" dirty="0">
              <a:solidFill>
                <a:srgbClr val="737373"/>
              </a:solidFill>
              <a:latin typeface="Microsoft YaHei"/>
              <a:ea typeface="Microsoft YaHei"/>
            </a:endParaRPr>
          </a:p>
        </p:txBody>
      </p:sp>
      <p:sp>
        <p:nvSpPr>
          <p:cNvPr id="10" name="TextBox 10"/>
          <p:cNvSpPr txBox="1"/>
          <p:nvPr/>
        </p:nvSpPr>
        <p:spPr>
          <a:xfrm>
            <a:off x="4229892" y="6302085"/>
            <a:ext cx="5079208" cy="590739"/>
          </a:xfrm>
          <a:prstGeom prst="rect">
            <a:avLst/>
          </a:prstGeom>
        </p:spPr>
        <p:txBody>
          <a:bodyPr lIns="0" tIns="0" rIns="0" bIns="0" anchor="t"/>
          <a:lstStyle/>
          <a:p>
            <a:pPr algn="l">
              <a:lnSpc>
                <a:spcPts val="5040"/>
              </a:lnSpc>
            </a:pPr>
            <a:r>
              <a:rPr lang="zh-CN" altLang="en-US" sz="3600" dirty="0">
                <a:solidFill>
                  <a:srgbClr val="737373"/>
                </a:solidFill>
                <a:latin typeface="Microsoft YaHei"/>
                <a:ea typeface="Microsoft YaHei"/>
              </a:rPr>
              <a:t>工程</a:t>
            </a:r>
            <a:r>
              <a:rPr lang="en-US" sz="3600" dirty="0" err="1">
                <a:solidFill>
                  <a:srgbClr val="737373"/>
                </a:solidFill>
                <a:latin typeface="Microsoft YaHei"/>
                <a:ea typeface="Microsoft YaHei"/>
              </a:rPr>
              <a:t>思路及</a:t>
            </a:r>
            <a:r>
              <a:rPr lang="zh-CN" altLang="en-US" sz="3600" dirty="0">
                <a:solidFill>
                  <a:srgbClr val="737373"/>
                </a:solidFill>
                <a:latin typeface="Microsoft YaHei"/>
                <a:ea typeface="Microsoft YaHei"/>
              </a:rPr>
              <a:t>问题</a:t>
            </a:r>
            <a:r>
              <a:rPr lang="en-US" sz="3600" dirty="0" err="1">
                <a:solidFill>
                  <a:srgbClr val="737373"/>
                </a:solidFill>
                <a:latin typeface="Microsoft YaHei"/>
                <a:ea typeface="Microsoft YaHei"/>
              </a:rPr>
              <a:t>分析方法</a:t>
            </a:r>
            <a:endParaRPr lang="en-US" sz="3600" dirty="0">
              <a:solidFill>
                <a:srgbClr val="737373"/>
              </a:solidFill>
              <a:latin typeface="Microsoft YaHei"/>
              <a:ea typeface="Microsoft YaHei"/>
            </a:endParaRPr>
          </a:p>
        </p:txBody>
      </p:sp>
      <p:sp>
        <p:nvSpPr>
          <p:cNvPr id="11" name="TextBox 11"/>
          <p:cNvSpPr txBox="1"/>
          <p:nvPr/>
        </p:nvSpPr>
        <p:spPr>
          <a:xfrm>
            <a:off x="11440316" y="4994279"/>
            <a:ext cx="5069683" cy="590739"/>
          </a:xfrm>
          <a:prstGeom prst="rect">
            <a:avLst/>
          </a:prstGeom>
        </p:spPr>
        <p:txBody>
          <a:bodyPr wrap="square" lIns="0" tIns="0" rIns="0" bIns="0" anchor="t">
            <a:spAutoFit/>
          </a:bodyPr>
          <a:lstStyle/>
          <a:p>
            <a:pPr algn="l">
              <a:lnSpc>
                <a:spcPts val="5040"/>
              </a:lnSpc>
            </a:pPr>
            <a:r>
              <a:rPr lang="zh-CN" altLang="en-US" sz="3600" dirty="0">
                <a:solidFill>
                  <a:srgbClr val="737373"/>
                </a:solidFill>
                <a:latin typeface="Microsoft YaHei"/>
                <a:ea typeface="Microsoft YaHei"/>
              </a:rPr>
              <a:t>主要</a:t>
            </a:r>
            <a:r>
              <a:rPr lang="en-US" sz="3600" dirty="0" err="1">
                <a:solidFill>
                  <a:srgbClr val="737373"/>
                </a:solidFill>
                <a:latin typeface="Microsoft YaHei"/>
                <a:ea typeface="Microsoft YaHei"/>
              </a:rPr>
              <a:t>技术重点与难点剖析</a:t>
            </a:r>
            <a:endParaRPr lang="en-US" sz="3600" dirty="0">
              <a:solidFill>
                <a:srgbClr val="737373"/>
              </a:solidFill>
              <a:latin typeface="Microsoft YaHei"/>
              <a:ea typeface="Microsoft YaHei"/>
            </a:endParaRPr>
          </a:p>
        </p:txBody>
      </p:sp>
      <p:sp>
        <p:nvSpPr>
          <p:cNvPr id="12" name="TextBox 12"/>
          <p:cNvSpPr txBox="1"/>
          <p:nvPr/>
        </p:nvSpPr>
        <p:spPr>
          <a:xfrm>
            <a:off x="11440317" y="6302085"/>
            <a:ext cx="4343400" cy="590739"/>
          </a:xfrm>
          <a:prstGeom prst="rect">
            <a:avLst/>
          </a:prstGeom>
        </p:spPr>
        <p:txBody>
          <a:bodyPr lIns="0" tIns="0" rIns="0" bIns="0" anchor="t"/>
          <a:lstStyle/>
          <a:p>
            <a:pPr algn="l">
              <a:lnSpc>
                <a:spcPts val="5040"/>
              </a:lnSpc>
            </a:pPr>
            <a:r>
              <a:rPr lang="zh-CN" altLang="en-US" sz="3600" dirty="0">
                <a:solidFill>
                  <a:srgbClr val="737373"/>
                </a:solidFill>
                <a:latin typeface="Microsoft YaHei"/>
                <a:ea typeface="Microsoft YaHei"/>
              </a:rPr>
              <a:t>项目</a:t>
            </a:r>
            <a:r>
              <a:rPr lang="en-US" sz="3600" dirty="0" err="1">
                <a:solidFill>
                  <a:srgbClr val="737373"/>
                </a:solidFill>
                <a:latin typeface="Microsoft YaHei"/>
                <a:ea typeface="Microsoft YaHei"/>
              </a:rPr>
              <a:t>成果与实践运用</a:t>
            </a:r>
            <a:endParaRPr lang="en-US" sz="3600" dirty="0">
              <a:solidFill>
                <a:srgbClr val="737373"/>
              </a:solidFill>
              <a:latin typeface="Microsoft YaHei"/>
              <a:ea typeface="Microsoft YaHei"/>
            </a:endParaRPr>
          </a:p>
        </p:txBody>
      </p:sp>
      <p:sp>
        <p:nvSpPr>
          <p:cNvPr id="13" name="TextBox 13"/>
          <p:cNvSpPr txBox="1"/>
          <p:nvPr/>
        </p:nvSpPr>
        <p:spPr>
          <a:xfrm>
            <a:off x="4229892" y="7566874"/>
            <a:ext cx="3505200" cy="590739"/>
          </a:xfrm>
          <a:prstGeom prst="rect">
            <a:avLst/>
          </a:prstGeom>
        </p:spPr>
        <p:txBody>
          <a:bodyPr lIns="0" tIns="0" rIns="0" bIns="0" anchor="t"/>
          <a:lstStyle/>
          <a:p>
            <a:pPr algn="l">
              <a:lnSpc>
                <a:spcPts val="5040"/>
              </a:lnSpc>
            </a:pPr>
            <a:r>
              <a:rPr lang="en-US" sz="3600" dirty="0" err="1">
                <a:solidFill>
                  <a:srgbClr val="737373"/>
                </a:solidFill>
                <a:latin typeface="Microsoft YaHei"/>
                <a:ea typeface="Microsoft YaHei"/>
              </a:rPr>
              <a:t>建议与</a:t>
            </a:r>
            <a:r>
              <a:rPr lang="zh-CN" altLang="en-US" sz="3600" dirty="0">
                <a:solidFill>
                  <a:srgbClr val="737373"/>
                </a:solidFill>
                <a:latin typeface="Microsoft YaHei"/>
                <a:ea typeface="Microsoft YaHei"/>
              </a:rPr>
              <a:t>收获总结</a:t>
            </a:r>
            <a:endParaRPr lang="en-US" sz="3600" dirty="0">
              <a:solidFill>
                <a:srgbClr val="737373"/>
              </a:solidFill>
              <a:latin typeface="Microsoft YaHei"/>
              <a:ea typeface="Microsoft YaHei"/>
            </a:endParaRPr>
          </a:p>
        </p:txBody>
      </p:sp>
      <p:pic>
        <p:nvPicPr>
          <p:cNvPr id="14" name="Picture 14"/>
          <p:cNvPicPr>
            <a:picLocks noChangeAspect="1"/>
          </p:cNvPicPr>
          <p:nvPr/>
        </p:nvPicPr>
        <p:blipFill>
          <a:blip r:embed="rId2"/>
          <a:srcRect l="1269" t="39222" b="54527"/>
          <a:stretch/>
        </p:blipFill>
        <p:spPr>
          <a:xfrm>
            <a:off x="2749812" y="3971385"/>
            <a:ext cx="12866158" cy="128837"/>
          </a:xfrm>
          <a:prstGeom prst="rect">
            <a:avLst/>
          </a:prstGeom>
        </p:spPr>
      </p:pic>
      <p:grpSp>
        <p:nvGrpSpPr>
          <p:cNvPr id="15" name="Group 15"/>
          <p:cNvGrpSpPr/>
          <p:nvPr/>
        </p:nvGrpSpPr>
        <p:grpSpPr>
          <a:xfrm>
            <a:off x="5089577" y="1432586"/>
            <a:ext cx="2245465" cy="2159772"/>
            <a:chOff x="0" y="0"/>
            <a:chExt cx="2993953" cy="2879696"/>
          </a:xfrm>
        </p:grpSpPr>
        <p:pic>
          <p:nvPicPr>
            <p:cNvPr id="16" name="Picture 16"/>
            <p:cNvPicPr>
              <a:picLocks noChangeAspect="1"/>
            </p:cNvPicPr>
            <p:nvPr/>
          </p:nvPicPr>
          <p:blipFill>
            <a:blip r:embed="rId3"/>
            <a:stretch/>
          </p:blipFill>
          <p:spPr>
            <a:xfrm>
              <a:off x="362939" y="674422"/>
              <a:ext cx="2205275" cy="2205275"/>
            </a:xfrm>
            <a:prstGeom prst="rect">
              <a:avLst/>
            </a:prstGeom>
          </p:spPr>
        </p:pic>
        <p:pic>
          <p:nvPicPr>
            <p:cNvPr id="17" name="Picture 17"/>
            <p:cNvPicPr>
              <a:picLocks noChangeAspect="1"/>
            </p:cNvPicPr>
            <p:nvPr/>
          </p:nvPicPr>
          <p:blipFill>
            <a:blip r:embed="rId4">
              <a:alphaModFix amt="95000"/>
            </a:blip>
            <a:srcRect l="25135" r="21685" b="21829"/>
            <a:stretch/>
          </p:blipFill>
          <p:spPr>
            <a:xfrm>
              <a:off x="0" y="0"/>
              <a:ext cx="1959020" cy="2879696"/>
            </a:xfrm>
            <a:prstGeom prst="rect">
              <a:avLst/>
            </a:prstGeom>
          </p:spPr>
        </p:pic>
        <p:pic>
          <p:nvPicPr>
            <p:cNvPr id="18" name="Picture 18"/>
            <p:cNvPicPr>
              <a:picLocks noChangeAspect="1"/>
            </p:cNvPicPr>
            <p:nvPr/>
          </p:nvPicPr>
          <p:blipFill>
            <a:blip r:embed="rId5"/>
            <a:stretch/>
          </p:blipFill>
          <p:spPr>
            <a:xfrm>
              <a:off x="1700979" y="1586723"/>
              <a:ext cx="1292974" cy="129297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5590909" y="5786702"/>
            <a:ext cx="7106181" cy="1458669"/>
          </a:xfrm>
          <a:prstGeom prst="rect">
            <a:avLst/>
          </a:prstGeom>
        </p:spPr>
        <p:txBody>
          <a:bodyPr lIns="0" tIns="0" rIns="0" bIns="0" anchor="t">
            <a:spAutoFit/>
          </a:bodyPr>
          <a:lstStyle/>
          <a:p>
            <a:pPr algn="ctr">
              <a:lnSpc>
                <a:spcPts val="2940"/>
              </a:lnSpc>
            </a:pPr>
            <a:r>
              <a:rPr lang="zh-CN" altLang="en-US" sz="2100" dirty="0">
                <a:solidFill>
                  <a:srgbClr val="737373"/>
                </a:solidFill>
                <a:latin typeface="Microsoft YaHei"/>
                <a:ea typeface="Microsoft YaHei"/>
              </a:rPr>
              <a:t>内容介绍及结语总结</a:t>
            </a:r>
            <a:r>
              <a:rPr lang="en-US" altLang="zh-CN" sz="2100" dirty="0">
                <a:solidFill>
                  <a:srgbClr val="737373"/>
                </a:solidFill>
                <a:latin typeface="Microsoft YaHei"/>
                <a:ea typeface="Microsoft YaHei"/>
              </a:rPr>
              <a:t>:</a:t>
            </a:r>
            <a:r>
              <a:rPr lang="zh-CN" altLang="en-US" sz="2100" dirty="0">
                <a:solidFill>
                  <a:srgbClr val="737373"/>
                </a:solidFill>
                <a:latin typeface="Microsoft YaHei"/>
                <a:ea typeface="Microsoft YaHei"/>
              </a:rPr>
              <a:t>杨乃宸</a:t>
            </a:r>
            <a:endParaRPr lang="en-US" altLang="zh-CN" sz="2100" dirty="0">
              <a:solidFill>
                <a:srgbClr val="737373"/>
              </a:solidFill>
              <a:latin typeface="Microsoft YaHei"/>
              <a:ea typeface="Microsoft YaHei"/>
            </a:endParaRPr>
          </a:p>
          <a:p>
            <a:pPr algn="ctr">
              <a:lnSpc>
                <a:spcPts val="2940"/>
              </a:lnSpc>
            </a:pPr>
            <a:r>
              <a:rPr lang="zh-CN" altLang="en-US" sz="2100" dirty="0">
                <a:solidFill>
                  <a:srgbClr val="737373"/>
                </a:solidFill>
                <a:latin typeface="Microsoft YaHei"/>
                <a:ea typeface="Microsoft YaHei"/>
              </a:rPr>
              <a:t>技术难点和项目成果：檀磊</a:t>
            </a:r>
            <a:endParaRPr lang="en-US" altLang="zh-CN" sz="2100" dirty="0">
              <a:solidFill>
                <a:srgbClr val="737373"/>
              </a:solidFill>
              <a:latin typeface="Microsoft YaHei"/>
              <a:ea typeface="Microsoft YaHei"/>
            </a:endParaRPr>
          </a:p>
          <a:p>
            <a:pPr algn="ctr">
              <a:lnSpc>
                <a:spcPts val="2940"/>
              </a:lnSpc>
            </a:pPr>
            <a:r>
              <a:rPr lang="zh-CN" altLang="en-US" sz="2100">
                <a:solidFill>
                  <a:srgbClr val="737373"/>
                </a:solidFill>
                <a:latin typeface="Microsoft YaHei"/>
                <a:ea typeface="Microsoft YaHei"/>
              </a:rPr>
              <a:t>编程所需知识和设计思路：张事成</a:t>
            </a:r>
            <a:endParaRPr lang="en-US" altLang="zh-CN" sz="2100" dirty="0">
              <a:solidFill>
                <a:srgbClr val="737373"/>
              </a:solidFill>
              <a:latin typeface="Microsoft YaHei"/>
              <a:ea typeface="Microsoft YaHei"/>
            </a:endParaRPr>
          </a:p>
          <a:p>
            <a:pPr algn="ctr">
              <a:lnSpc>
                <a:spcPts val="2940"/>
              </a:lnSpc>
            </a:pPr>
            <a:endParaRPr lang="en-US" sz="2100" dirty="0">
              <a:solidFill>
                <a:srgbClr val="737373"/>
              </a:solidFill>
              <a:latin typeface="Microsoft YaHei"/>
              <a:ea typeface="Microsoft YaHei"/>
            </a:endParaRPr>
          </a:p>
        </p:txBody>
      </p:sp>
      <p:sp>
        <p:nvSpPr>
          <p:cNvPr id="3" name="TextBox 3"/>
          <p:cNvSpPr txBox="1"/>
          <p:nvPr/>
        </p:nvSpPr>
        <p:spPr>
          <a:xfrm>
            <a:off x="6398260" y="3288665"/>
            <a:ext cx="5491480" cy="943610"/>
          </a:xfrm>
          <a:prstGeom prst="rect">
            <a:avLst/>
          </a:prstGeom>
        </p:spPr>
        <p:txBody>
          <a:bodyPr wrap="square" lIns="0" tIns="0" rIns="0" bIns="0" anchor="t"/>
          <a:lstStyle/>
          <a:p>
            <a:pPr algn="l">
              <a:lnSpc>
                <a:spcPts val="5040"/>
              </a:lnSpc>
            </a:pPr>
            <a:r>
              <a:rPr lang="zh-CN" altLang="en-US" sz="6600" dirty="0">
                <a:solidFill>
                  <a:srgbClr val="737373"/>
                </a:solidFill>
                <a:latin typeface="Microsoft YaHei"/>
                <a:ea typeface="Microsoft YaHei"/>
              </a:rPr>
              <a:t>开发成员分布</a:t>
            </a:r>
            <a:endParaRPr lang="en-US" altLang="zh-CN" sz="6600" dirty="0">
              <a:solidFill>
                <a:srgbClr val="737373"/>
              </a:solidFill>
              <a:latin typeface="Microsoft YaHei"/>
              <a:ea typeface="Microsoft YaHei"/>
            </a:endParaRPr>
          </a:p>
        </p:txBody>
      </p:sp>
      <p:pic>
        <p:nvPicPr>
          <p:cNvPr id="4" name="Picture 4"/>
          <p:cNvPicPr>
            <a:picLocks noChangeAspect="1"/>
          </p:cNvPicPr>
          <p:nvPr/>
        </p:nvPicPr>
        <p:blipFill>
          <a:blip r:embed="rId2"/>
          <a:srcRect r="15432"/>
          <a:stretch/>
        </p:blipFill>
        <p:spPr>
          <a:xfrm>
            <a:off x="14872716" y="1028700"/>
            <a:ext cx="3758184" cy="8229600"/>
          </a:xfrm>
          <a:prstGeom prst="rect">
            <a:avLst/>
          </a:prstGeom>
        </p:spPr>
      </p:pic>
      <p:pic>
        <p:nvPicPr>
          <p:cNvPr id="5" name="Picture 5"/>
          <p:cNvPicPr>
            <a:picLocks noChangeAspect="1"/>
          </p:cNvPicPr>
          <p:nvPr/>
        </p:nvPicPr>
        <p:blipFill>
          <a:blip r:embed="rId2"/>
          <a:srcRect l="34722"/>
          <a:stretch/>
        </p:blipFill>
        <p:spPr>
          <a:xfrm>
            <a:off x="-310134" y="1028700"/>
            <a:ext cx="2900934"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5017445" y="2452122"/>
            <a:ext cx="5936174" cy="706755"/>
          </a:xfrm>
          <a:prstGeom prst="rect">
            <a:avLst/>
          </a:prstGeom>
        </p:spPr>
        <p:txBody>
          <a:bodyPr lIns="0" tIns="0" rIns="0" bIns="0" anchor="t"/>
          <a:lstStyle/>
          <a:p>
            <a:pPr algn="l">
              <a:lnSpc>
                <a:spcPts val="5040"/>
              </a:lnSpc>
            </a:pPr>
            <a:r>
              <a:rPr lang="zh-CN" altLang="en-US" sz="3600" dirty="0">
                <a:solidFill>
                  <a:srgbClr val="737373"/>
                </a:solidFill>
                <a:latin typeface="Microsoft YaHei"/>
                <a:ea typeface="Microsoft YaHei"/>
              </a:rPr>
              <a:t>主要</a:t>
            </a:r>
            <a:r>
              <a:rPr lang="en-US" altLang="zh-CN" sz="3600" dirty="0" err="1">
                <a:solidFill>
                  <a:srgbClr val="737373"/>
                </a:solidFill>
                <a:latin typeface="Microsoft YaHei"/>
                <a:ea typeface="Microsoft YaHei"/>
              </a:rPr>
              <a:t>技术重点与难点剖析</a:t>
            </a:r>
            <a:endParaRPr lang="en-US" altLang="zh-CN" sz="3600" dirty="0">
              <a:solidFill>
                <a:srgbClr val="737373"/>
              </a:solidFill>
              <a:latin typeface="Microsoft YaHei"/>
              <a:ea typeface="Microsoft YaHei"/>
            </a:endParaRPr>
          </a:p>
        </p:txBody>
      </p:sp>
      <p:sp>
        <p:nvSpPr>
          <p:cNvPr id="3" name="TextBox 3"/>
          <p:cNvSpPr txBox="1"/>
          <p:nvPr/>
        </p:nvSpPr>
        <p:spPr>
          <a:xfrm>
            <a:off x="1504733" y="6918929"/>
            <a:ext cx="2990850" cy="2943242"/>
          </a:xfrm>
          <a:prstGeom prst="rect">
            <a:avLst/>
          </a:prstGeom>
        </p:spPr>
        <p:txBody>
          <a:bodyPr lIns="0" tIns="0" rIns="0" bIns="0" anchor="t">
            <a:spAutoFit/>
          </a:bodyPr>
          <a:lstStyle/>
          <a:p>
            <a:pPr>
              <a:lnSpc>
                <a:spcPts val="2940"/>
              </a:lnSpc>
            </a:pPr>
            <a:r>
              <a:rPr lang="zh-CN" altLang="en-US" sz="2000" dirty="0">
                <a:solidFill>
                  <a:srgbClr val="737373"/>
                </a:solidFill>
                <a:latin typeface="华康方圆体W7" panose="040B0709000000000000" pitchFamily="81" charset="-122"/>
                <a:ea typeface="华康方圆体W7" panose="040B0709000000000000" pitchFamily="81" charset="-122"/>
              </a:rPr>
              <a:t>代码运行总是提示</a:t>
            </a:r>
            <a:r>
              <a:rPr lang="en-US" altLang="zh-CN" sz="2000" dirty="0">
                <a:solidFill>
                  <a:srgbClr val="737373"/>
                </a:solidFill>
                <a:latin typeface="华康方圆体W7" panose="040B0709000000000000" pitchFamily="81" charset="-122"/>
                <a:ea typeface="华康方圆体W7" panose="040B0709000000000000" pitchFamily="81" charset="-122"/>
              </a:rPr>
              <a:t>bmp</a:t>
            </a:r>
            <a:r>
              <a:rPr lang="zh-CN" altLang="en-US" sz="2000" dirty="0">
                <a:solidFill>
                  <a:srgbClr val="737373"/>
                </a:solidFill>
                <a:latin typeface="华康方圆体W7" panose="040B0709000000000000" pitchFamily="81" charset="-122"/>
                <a:ea typeface="华康方圆体W7" panose="040B0709000000000000" pitchFamily="81" charset="-122"/>
              </a:rPr>
              <a:t>图片文件打开失败原因。猜测是图片文件本身质量问题或者图片设置问题</a:t>
            </a:r>
            <a:endParaRPr lang="en-US" altLang="zh-CN" sz="20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zh-CN" altLang="en-US" sz="2000" dirty="0">
                <a:solidFill>
                  <a:srgbClr val="737373"/>
                </a:solidFill>
                <a:latin typeface="Microsoft YaHei"/>
                <a:ea typeface="Microsoft YaHei"/>
              </a:rPr>
              <a:t>经过测试是图片路径的问题 名字应改为绝对路径下的文件名称（包含循环显示图片文件类型</a:t>
            </a:r>
            <a:r>
              <a:rPr lang="en-US" altLang="zh-CN" sz="2000" dirty="0">
                <a:solidFill>
                  <a:srgbClr val="737373"/>
                </a:solidFill>
                <a:latin typeface="Microsoft YaHei"/>
                <a:ea typeface="Microsoft YaHei"/>
              </a:rPr>
              <a:t>.bmp</a:t>
            </a:r>
            <a:r>
              <a:rPr lang="zh-CN" altLang="en-US" sz="2000" dirty="0">
                <a:solidFill>
                  <a:srgbClr val="737373"/>
                </a:solidFill>
                <a:latin typeface="Microsoft YaHei"/>
                <a:ea typeface="Microsoft YaHei"/>
              </a:rPr>
              <a:t>）</a:t>
            </a:r>
          </a:p>
        </p:txBody>
      </p:sp>
      <p:sp>
        <p:nvSpPr>
          <p:cNvPr id="4" name="TextBox 4"/>
          <p:cNvSpPr txBox="1"/>
          <p:nvPr/>
        </p:nvSpPr>
        <p:spPr>
          <a:xfrm>
            <a:off x="5667463" y="6918929"/>
            <a:ext cx="2990850" cy="2574359"/>
          </a:xfrm>
          <a:prstGeom prst="rect">
            <a:avLst/>
          </a:prstGeom>
        </p:spPr>
        <p:txBody>
          <a:bodyPr lIns="0" tIns="0" rIns="0" bIns="0" anchor="t">
            <a:spAutoFit/>
          </a:bodyPr>
          <a:lstStyle/>
          <a:p>
            <a:pPr>
              <a:lnSpc>
                <a:spcPts val="2940"/>
              </a:lnSpc>
            </a:pPr>
            <a:r>
              <a:rPr lang="zh-CN" altLang="en-US" sz="2100" dirty="0">
                <a:solidFill>
                  <a:srgbClr val="737373"/>
                </a:solidFill>
                <a:latin typeface="华康方圆体W7" panose="040B0709000000000000" pitchFamily="81" charset="-122"/>
                <a:ea typeface="华康方圆体W7" panose="040B0709000000000000" pitchFamily="81" charset="-122"/>
              </a:rPr>
              <a:t>开发板使用相关</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marL="457200" indent="-457200">
              <a:lnSpc>
                <a:spcPts val="2940"/>
              </a:lnSpc>
              <a:buAutoNum type="arabicPeriod"/>
            </a:pPr>
            <a:r>
              <a:rPr lang="zh-CN" altLang="en-US" sz="2100" dirty="0">
                <a:solidFill>
                  <a:srgbClr val="737373"/>
                </a:solidFill>
                <a:latin typeface="华康方圆体W7" panose="040B0709000000000000" pitchFamily="81" charset="-122"/>
                <a:ea typeface="华康方圆体W7" panose="040B0709000000000000" pitchFamily="81" charset="-122"/>
              </a:rPr>
              <a:t>开发板连接失败</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zh-CN" altLang="en-US" sz="2100" dirty="0">
                <a:solidFill>
                  <a:srgbClr val="737373"/>
                </a:solidFill>
                <a:latin typeface="Microsoft YaHei"/>
                <a:ea typeface="Microsoft YaHei"/>
              </a:rPr>
              <a:t>查看设备管理器端口显示 将端口改为对应代号</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en-US" altLang="zh-CN" sz="2100" dirty="0">
                <a:solidFill>
                  <a:srgbClr val="737373"/>
                </a:solidFill>
                <a:latin typeface="华康方圆体W7" panose="040B0709000000000000" pitchFamily="81" charset="-122"/>
                <a:ea typeface="华康方圆体W7" panose="040B0709000000000000" pitchFamily="81" charset="-122"/>
              </a:rPr>
              <a:t>2. </a:t>
            </a:r>
            <a:r>
              <a:rPr lang="zh-CN" altLang="en-US" sz="2100" dirty="0">
                <a:solidFill>
                  <a:srgbClr val="737373"/>
                </a:solidFill>
                <a:latin typeface="华康方圆体W7" panose="040B0709000000000000" pitchFamily="81" charset="-122"/>
                <a:ea typeface="华康方圆体W7" panose="040B0709000000000000" pitchFamily="81" charset="-122"/>
              </a:rPr>
              <a:t>上传失败原因</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zh-CN" altLang="en-US" sz="2100" dirty="0">
                <a:solidFill>
                  <a:srgbClr val="737373"/>
                </a:solidFill>
                <a:latin typeface="Microsoft YaHei"/>
                <a:ea typeface="Microsoft YaHei"/>
              </a:rPr>
              <a:t>拖拽前应输入指令 </a:t>
            </a:r>
            <a:r>
              <a:rPr lang="en-US" altLang="zh-CN" sz="2100" dirty="0" err="1">
                <a:solidFill>
                  <a:srgbClr val="737373"/>
                </a:solidFill>
                <a:latin typeface="Microsoft YaHei"/>
                <a:ea typeface="Microsoft YaHei"/>
              </a:rPr>
              <a:t>rx</a:t>
            </a:r>
            <a:r>
              <a:rPr lang="en-US" altLang="zh-CN" sz="2100" dirty="0">
                <a:solidFill>
                  <a:srgbClr val="737373"/>
                </a:solidFill>
                <a:latin typeface="Microsoft YaHei"/>
                <a:ea typeface="Microsoft YaHei"/>
              </a:rPr>
              <a:t> FILENAME</a:t>
            </a:r>
            <a:r>
              <a:rPr lang="en-US" sz="2100" dirty="0">
                <a:solidFill>
                  <a:srgbClr val="737373"/>
                </a:solidFill>
                <a:latin typeface="Microsoft YaHei"/>
                <a:ea typeface="Microsoft YaHei"/>
              </a:rPr>
              <a:t> </a:t>
            </a:r>
          </a:p>
        </p:txBody>
      </p:sp>
      <p:sp>
        <p:nvSpPr>
          <p:cNvPr id="5" name="TextBox 5"/>
          <p:cNvSpPr txBox="1"/>
          <p:nvPr/>
        </p:nvSpPr>
        <p:spPr>
          <a:xfrm>
            <a:off x="9723890" y="6918929"/>
            <a:ext cx="3280909" cy="2946256"/>
          </a:xfrm>
          <a:prstGeom prst="rect">
            <a:avLst/>
          </a:prstGeom>
        </p:spPr>
        <p:txBody>
          <a:bodyPr wrap="square" lIns="0" tIns="0" rIns="0" bIns="0" anchor="t">
            <a:spAutoFit/>
          </a:bodyPr>
          <a:lstStyle/>
          <a:p>
            <a:pPr>
              <a:lnSpc>
                <a:spcPts val="2940"/>
              </a:lnSpc>
            </a:pPr>
            <a:r>
              <a:rPr lang="en-US" altLang="zh-CN" sz="2100" dirty="0">
                <a:solidFill>
                  <a:srgbClr val="737373"/>
                </a:solidFill>
                <a:latin typeface="华康方圆体W7" panose="040B0709000000000000" pitchFamily="81" charset="-122"/>
                <a:ea typeface="华康方圆体W7" panose="040B0709000000000000" pitchFamily="81" charset="-122"/>
              </a:rPr>
              <a:t>Ubuntu</a:t>
            </a:r>
            <a:r>
              <a:rPr lang="zh-CN" altLang="en-US" sz="2100" dirty="0">
                <a:solidFill>
                  <a:srgbClr val="737373"/>
                </a:solidFill>
                <a:latin typeface="华康方圆体W7" panose="040B0709000000000000" pitchFamily="81" charset="-122"/>
                <a:ea typeface="华康方圆体W7" panose="040B0709000000000000" pitchFamily="81" charset="-122"/>
              </a:rPr>
              <a:t>环境下代码生成报错</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zh-CN" altLang="en-US" sz="2100" dirty="0">
                <a:solidFill>
                  <a:srgbClr val="737373"/>
                </a:solidFill>
                <a:latin typeface="Microsoft YaHei"/>
                <a:ea typeface="Microsoft YaHei"/>
              </a:rPr>
              <a:t>应注意其编译工具软件名称在开发板下全称为</a:t>
            </a:r>
            <a:r>
              <a:rPr lang="en-US" altLang="zh-CN" sz="2100" dirty="0">
                <a:solidFill>
                  <a:srgbClr val="737373"/>
                </a:solidFill>
                <a:latin typeface="Microsoft YaHei"/>
                <a:ea typeface="Microsoft YaHei"/>
              </a:rPr>
              <a:t>arm-</a:t>
            </a:r>
            <a:r>
              <a:rPr lang="en-US" altLang="zh-CN" sz="2100" dirty="0" err="1">
                <a:solidFill>
                  <a:srgbClr val="737373"/>
                </a:solidFill>
                <a:latin typeface="Microsoft YaHei"/>
                <a:ea typeface="Microsoft YaHei"/>
              </a:rPr>
              <a:t>linux</a:t>
            </a:r>
            <a:r>
              <a:rPr lang="en-US" altLang="zh-CN" sz="2100" dirty="0">
                <a:solidFill>
                  <a:srgbClr val="737373"/>
                </a:solidFill>
                <a:latin typeface="Microsoft YaHei"/>
                <a:ea typeface="Microsoft YaHei"/>
              </a:rPr>
              <a:t>-</a:t>
            </a:r>
            <a:r>
              <a:rPr lang="en-US" altLang="zh-CN" sz="2100" dirty="0" err="1">
                <a:solidFill>
                  <a:srgbClr val="737373"/>
                </a:solidFill>
                <a:latin typeface="Microsoft YaHei"/>
                <a:ea typeface="Microsoft YaHei"/>
              </a:rPr>
              <a:t>gcc</a:t>
            </a:r>
            <a:r>
              <a:rPr lang="en-US" altLang="zh-CN" sz="2100" dirty="0">
                <a:solidFill>
                  <a:srgbClr val="737373"/>
                </a:solidFill>
                <a:latin typeface="Microsoft YaHei"/>
                <a:ea typeface="Microsoft YaHei"/>
              </a:rPr>
              <a:t> </a:t>
            </a:r>
            <a:r>
              <a:rPr lang="zh-CN" altLang="en-US" sz="2100" dirty="0">
                <a:solidFill>
                  <a:srgbClr val="737373"/>
                </a:solidFill>
                <a:latin typeface="Microsoft YaHei"/>
                <a:ea typeface="Microsoft YaHei"/>
              </a:rPr>
              <a:t>指令方可执行成功</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zh-CN" altLang="en-US" sz="2100" dirty="0">
                <a:solidFill>
                  <a:srgbClr val="737373"/>
                </a:solidFill>
                <a:latin typeface="华康方圆体W7" panose="040B0709000000000000" pitchFamily="81" charset="-122"/>
                <a:ea typeface="华康方圆体W7" panose="040B0709000000000000" pitchFamily="81" charset="-122"/>
              </a:rPr>
              <a:t>开发板下程序无法启动运行</a:t>
            </a:r>
            <a:endParaRPr lang="en-US" altLang="zh-CN" sz="2100" dirty="0">
              <a:solidFill>
                <a:srgbClr val="737373"/>
              </a:solidFill>
              <a:latin typeface="华康方圆体W7" panose="040B0709000000000000" pitchFamily="81" charset="-122"/>
              <a:ea typeface="华康方圆体W7" panose="040B0709000000000000" pitchFamily="81" charset="-122"/>
            </a:endParaRPr>
          </a:p>
          <a:p>
            <a:pPr>
              <a:lnSpc>
                <a:spcPts val="2940"/>
              </a:lnSpc>
            </a:pPr>
            <a:r>
              <a:rPr lang="zh-CN" altLang="en-US" sz="2100" dirty="0">
                <a:solidFill>
                  <a:srgbClr val="737373"/>
                </a:solidFill>
                <a:latin typeface="Microsoft YaHei"/>
                <a:ea typeface="Microsoft YaHei"/>
              </a:rPr>
              <a:t>注意是否给予了将要使用的必需权限</a:t>
            </a:r>
            <a:endParaRPr lang="en-US" sz="2100" dirty="0">
              <a:solidFill>
                <a:srgbClr val="737373"/>
              </a:solidFill>
              <a:latin typeface="Microsoft YaHei"/>
              <a:ea typeface="Microsoft YaHei"/>
            </a:endParaRPr>
          </a:p>
        </p:txBody>
      </p:sp>
      <p:pic>
        <p:nvPicPr>
          <p:cNvPr id="6" name="Picture 6"/>
          <p:cNvPicPr>
            <a:picLocks noChangeAspect="1"/>
          </p:cNvPicPr>
          <p:nvPr/>
        </p:nvPicPr>
        <p:blipFill>
          <a:blip r:embed="rId2"/>
          <a:stretch/>
        </p:blipFill>
        <p:spPr>
          <a:xfrm>
            <a:off x="2189680" y="5303618"/>
            <a:ext cx="1468556" cy="1086731"/>
          </a:xfrm>
          <a:prstGeom prst="rect">
            <a:avLst/>
          </a:prstGeom>
        </p:spPr>
      </p:pic>
      <p:pic>
        <p:nvPicPr>
          <p:cNvPr id="7" name="Picture 7"/>
          <p:cNvPicPr>
            <a:picLocks noChangeAspect="1"/>
          </p:cNvPicPr>
          <p:nvPr/>
        </p:nvPicPr>
        <p:blipFill>
          <a:blip r:embed="rId3"/>
          <a:stretch/>
        </p:blipFill>
        <p:spPr>
          <a:xfrm>
            <a:off x="10754361" y="5315606"/>
            <a:ext cx="929910" cy="1062754"/>
          </a:xfrm>
          <a:prstGeom prst="rect">
            <a:avLst/>
          </a:prstGeom>
        </p:spPr>
      </p:pic>
      <p:pic>
        <p:nvPicPr>
          <p:cNvPr id="8" name="Picture 8"/>
          <p:cNvPicPr>
            <a:picLocks noChangeAspect="1"/>
          </p:cNvPicPr>
          <p:nvPr/>
        </p:nvPicPr>
        <p:blipFill>
          <a:blip r:embed="rId4"/>
          <a:stretch/>
        </p:blipFill>
        <p:spPr>
          <a:xfrm>
            <a:off x="6688956" y="5295900"/>
            <a:ext cx="947863" cy="1102167"/>
          </a:xfrm>
          <a:prstGeom prst="rect">
            <a:avLst/>
          </a:prstGeom>
        </p:spPr>
      </p:pic>
      <p:pic>
        <p:nvPicPr>
          <p:cNvPr id="9" name="Picture 9"/>
          <p:cNvPicPr>
            <a:picLocks noChangeAspect="1"/>
          </p:cNvPicPr>
          <p:nvPr/>
        </p:nvPicPr>
        <p:blipFill>
          <a:blip r:embed="rId5"/>
          <a:srcRect l="18518" t="18518" r="44673" b="18750"/>
          <a:stretch/>
        </p:blipFill>
        <p:spPr>
          <a:xfrm>
            <a:off x="13659087" y="503903"/>
            <a:ext cx="5136751" cy="87543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sp>
        <p:nvSpPr>
          <p:cNvPr id="2" name="TextBox 2"/>
          <p:cNvSpPr txBox="1"/>
          <p:nvPr/>
        </p:nvSpPr>
        <p:spPr>
          <a:xfrm>
            <a:off x="9652000" y="1028700"/>
            <a:ext cx="6344296" cy="821055"/>
          </a:xfrm>
          <a:prstGeom prst="rect">
            <a:avLst/>
          </a:prstGeom>
        </p:spPr>
        <p:txBody>
          <a:bodyPr lIns="0" tIns="0" rIns="0" bIns="0" anchor="t"/>
          <a:lstStyle/>
          <a:p>
            <a:pPr algn="ctr">
              <a:lnSpc>
                <a:spcPts val="5040"/>
              </a:lnSpc>
            </a:pPr>
            <a:r>
              <a:rPr lang="zh-CN" altLang="en-US" sz="3600" dirty="0">
                <a:solidFill>
                  <a:srgbClr val="737373"/>
                </a:solidFill>
                <a:latin typeface="Microsoft YaHei"/>
                <a:ea typeface="Microsoft YaHei"/>
              </a:rPr>
              <a:t>程序编程必备常识知识</a:t>
            </a:r>
            <a:endParaRPr lang="en-US" altLang="zh-CN" sz="3600" dirty="0">
              <a:solidFill>
                <a:srgbClr val="737373"/>
              </a:solidFill>
              <a:latin typeface="Microsoft YaHei"/>
              <a:ea typeface="Microsoft YaHei"/>
            </a:endParaRPr>
          </a:p>
        </p:txBody>
      </p:sp>
      <p:pic>
        <p:nvPicPr>
          <p:cNvPr id="4" name="Picture 4"/>
          <p:cNvPicPr>
            <a:picLocks noChangeAspect="1"/>
          </p:cNvPicPr>
          <p:nvPr/>
        </p:nvPicPr>
        <p:blipFill>
          <a:blip r:embed="rId2"/>
          <a:srcRect l="21296" t="6712" r="19212" b="9953"/>
          <a:stretch/>
        </p:blipFill>
        <p:spPr>
          <a:xfrm>
            <a:off x="-266700" y="1028700"/>
            <a:ext cx="6713968" cy="9404779"/>
          </a:xfrm>
          <a:prstGeom prst="rect">
            <a:avLst/>
          </a:prstGeom>
        </p:spPr>
      </p:pic>
      <p:sp>
        <p:nvSpPr>
          <p:cNvPr id="5" name="TextBox 2">
            <a:extLst>
              <a:ext uri="{FF2B5EF4-FFF2-40B4-BE49-F238E27FC236}">
                <a16:creationId xmlns:a16="http://schemas.microsoft.com/office/drawing/2014/main" id="{6EFB0482-EEC6-0B74-286C-B2409C492B2E}"/>
              </a:ext>
            </a:extLst>
          </p:cNvPr>
          <p:cNvSpPr txBox="1"/>
          <p:nvPr/>
        </p:nvSpPr>
        <p:spPr>
          <a:xfrm>
            <a:off x="9652000" y="2127250"/>
            <a:ext cx="6344296" cy="6483350"/>
          </a:xfrm>
          <a:prstGeom prst="rect">
            <a:avLst/>
          </a:prstGeom>
        </p:spPr>
        <p:txBody>
          <a:bodyPr lIns="0" tIns="0" rIns="0" bIns="0" anchor="t"/>
          <a:lstStyle/>
          <a:p>
            <a:pPr marL="571500" indent="-571500" algn="l">
              <a:lnSpc>
                <a:spcPts val="5040"/>
              </a:lnSpc>
              <a:buFontTx/>
              <a:buChar char="-"/>
            </a:pPr>
            <a:r>
              <a:rPr lang="zh-CN" altLang="en-US" sz="3600" dirty="0">
                <a:solidFill>
                  <a:srgbClr val="737373"/>
                </a:solidFill>
                <a:latin typeface="Microsoft YaHei"/>
                <a:ea typeface="Microsoft YaHei"/>
              </a:rPr>
              <a:t>基本操作：环境搭建 驱动安装 开发板终端连接 开发板使用 头文件引用 开发流程</a:t>
            </a:r>
            <a:endParaRPr lang="en-US" altLang="zh-CN" sz="3600" dirty="0">
              <a:solidFill>
                <a:srgbClr val="737373"/>
              </a:solidFill>
              <a:latin typeface="Microsoft YaHei"/>
              <a:ea typeface="Microsoft YaHei"/>
            </a:endParaRPr>
          </a:p>
          <a:p>
            <a:pPr marL="571500" indent="-571500" algn="l">
              <a:lnSpc>
                <a:spcPts val="5040"/>
              </a:lnSpc>
              <a:buFontTx/>
              <a:buChar char="-"/>
            </a:pPr>
            <a:r>
              <a:rPr lang="en-US" altLang="zh-CN" sz="3600" dirty="0">
                <a:solidFill>
                  <a:srgbClr val="737373"/>
                </a:solidFill>
                <a:latin typeface="Microsoft YaHei"/>
                <a:ea typeface="Microsoft YaHei"/>
              </a:rPr>
              <a:t>Linux</a:t>
            </a:r>
            <a:r>
              <a:rPr lang="zh-CN" altLang="en-US" sz="3600" dirty="0">
                <a:solidFill>
                  <a:srgbClr val="737373"/>
                </a:solidFill>
                <a:latin typeface="Microsoft YaHei"/>
                <a:ea typeface="Microsoft YaHei"/>
              </a:rPr>
              <a:t>基础命令：</a:t>
            </a:r>
            <a:r>
              <a:rPr lang="en-US" altLang="zh-CN" sz="3600" dirty="0">
                <a:solidFill>
                  <a:srgbClr val="737373"/>
                </a:solidFill>
                <a:latin typeface="Microsoft YaHei"/>
                <a:ea typeface="Microsoft YaHei"/>
              </a:rPr>
              <a:t>cd </a:t>
            </a:r>
            <a:r>
              <a:rPr lang="en-US" altLang="zh-CN" sz="3600" dirty="0" err="1">
                <a:solidFill>
                  <a:srgbClr val="737373"/>
                </a:solidFill>
                <a:latin typeface="Microsoft YaHei"/>
                <a:ea typeface="Microsoft YaHei"/>
              </a:rPr>
              <a:t>rx</a:t>
            </a:r>
            <a:r>
              <a:rPr lang="en-US" altLang="zh-CN" sz="3600" dirty="0">
                <a:solidFill>
                  <a:srgbClr val="737373"/>
                </a:solidFill>
                <a:latin typeface="Microsoft YaHei"/>
                <a:ea typeface="Microsoft YaHei"/>
              </a:rPr>
              <a:t> rm</a:t>
            </a:r>
            <a:r>
              <a:rPr lang="zh-CN" altLang="en-US" sz="3600" dirty="0">
                <a:solidFill>
                  <a:srgbClr val="737373"/>
                </a:solidFill>
                <a:latin typeface="Microsoft YaHei"/>
                <a:ea typeface="Microsoft YaHei"/>
              </a:rPr>
              <a:t>等</a:t>
            </a:r>
            <a:endParaRPr lang="en-US" altLang="zh-CN" sz="3600" dirty="0">
              <a:solidFill>
                <a:srgbClr val="737373"/>
              </a:solidFill>
              <a:latin typeface="Microsoft YaHei"/>
              <a:ea typeface="Microsoft YaHei"/>
            </a:endParaRPr>
          </a:p>
          <a:p>
            <a:pPr marL="571500" indent="-571500" algn="l">
              <a:lnSpc>
                <a:spcPts val="5040"/>
              </a:lnSpc>
              <a:buFontTx/>
              <a:buChar char="-"/>
            </a:pPr>
            <a:r>
              <a:rPr lang="en-US" altLang="zh-CN" sz="3600" dirty="0">
                <a:solidFill>
                  <a:srgbClr val="737373"/>
                </a:solidFill>
                <a:latin typeface="Microsoft YaHei"/>
                <a:ea typeface="Microsoft YaHei"/>
              </a:rPr>
              <a:t>Linux</a:t>
            </a:r>
            <a:r>
              <a:rPr lang="zh-CN" altLang="en-US" sz="3600" dirty="0">
                <a:solidFill>
                  <a:srgbClr val="737373"/>
                </a:solidFill>
                <a:latin typeface="Microsoft YaHei"/>
                <a:ea typeface="Microsoft YaHei"/>
              </a:rPr>
              <a:t>常用软件：终端 文件资源管理器 文本编辑器</a:t>
            </a:r>
            <a:endParaRPr lang="en-US" altLang="zh-CN" sz="3600" dirty="0">
              <a:solidFill>
                <a:srgbClr val="737373"/>
              </a:solidFill>
              <a:latin typeface="Microsoft YaHei"/>
              <a:ea typeface="Microsoft YaHei"/>
            </a:endParaRPr>
          </a:p>
          <a:p>
            <a:pPr marL="571500" indent="-571500" algn="l">
              <a:lnSpc>
                <a:spcPts val="5040"/>
              </a:lnSpc>
              <a:buFontTx/>
              <a:buChar char="-"/>
            </a:pPr>
            <a:r>
              <a:rPr lang="zh-CN" altLang="en-US" sz="3600" dirty="0">
                <a:solidFill>
                  <a:srgbClr val="737373"/>
                </a:solidFill>
                <a:latin typeface="Microsoft YaHei"/>
                <a:ea typeface="Microsoft YaHei"/>
              </a:rPr>
              <a:t>开发流程：编写代码 程序生成 开发板程序上传 权限授予</a:t>
            </a:r>
            <a:r>
              <a:rPr lang="en-US" altLang="zh-CN" sz="3600" dirty="0">
                <a:solidFill>
                  <a:srgbClr val="737373"/>
                </a:solidFill>
                <a:latin typeface="Microsoft YaHei"/>
                <a:ea typeface="Microsoft YaHei"/>
              </a:rPr>
              <a:t> </a:t>
            </a:r>
            <a:r>
              <a:rPr lang="zh-CN" altLang="en-US" sz="3600" dirty="0">
                <a:solidFill>
                  <a:srgbClr val="737373"/>
                </a:solidFill>
                <a:latin typeface="Microsoft YaHei"/>
                <a:ea typeface="Microsoft YaHei"/>
              </a:rPr>
              <a:t>算法运行</a:t>
            </a:r>
            <a:endParaRPr lang="en-US" altLang="zh-CN" sz="3600" dirty="0">
              <a:solidFill>
                <a:srgbClr val="737373"/>
              </a:solidFill>
              <a:latin typeface="Microsoft YaHei"/>
              <a:ea typeface="Microsoft YaHei"/>
            </a:endParaRPr>
          </a:p>
          <a:p>
            <a:pPr marL="571500" indent="-571500" algn="l">
              <a:lnSpc>
                <a:spcPts val="5040"/>
              </a:lnSpc>
              <a:buFontTx/>
              <a:buChar char="-"/>
            </a:pPr>
            <a:r>
              <a:rPr lang="zh-CN" altLang="en-US" sz="3600" dirty="0">
                <a:solidFill>
                  <a:srgbClr val="737373"/>
                </a:solidFill>
                <a:latin typeface="Microsoft YaHei"/>
                <a:ea typeface="Microsoft YaHei"/>
              </a:rPr>
              <a:t>内核函数 播放器 线程使用</a:t>
            </a:r>
            <a:endParaRPr lang="en-US" altLang="zh-CN" sz="3600" dirty="0">
              <a:solidFill>
                <a:srgbClr val="737373"/>
              </a:solidFill>
              <a:latin typeface="Microsoft YaHei"/>
              <a:ea typeface="Microsoft YaHei"/>
            </a:endParaRPr>
          </a:p>
          <a:p>
            <a:pPr marL="571500" indent="-571500" algn="l">
              <a:lnSpc>
                <a:spcPts val="5040"/>
              </a:lnSpc>
              <a:buFontTx/>
              <a:buChar char="-"/>
            </a:pPr>
            <a:r>
              <a:rPr lang="zh-CN" altLang="en-US" sz="3600" dirty="0">
                <a:solidFill>
                  <a:srgbClr val="737373"/>
                </a:solidFill>
                <a:latin typeface="Microsoft YaHei"/>
                <a:ea typeface="Microsoft YaHei"/>
              </a:rPr>
              <a:t>设备文件开启与释放</a:t>
            </a:r>
            <a:endParaRPr lang="en-US" altLang="zh-CN" sz="3600" dirty="0">
              <a:solidFill>
                <a:srgbClr val="737373"/>
              </a:solidFill>
              <a:latin typeface="Microsoft YaHei"/>
              <a:ea typeface="Microsoft YaHei"/>
            </a:endParaRPr>
          </a:p>
          <a:p>
            <a:pPr marL="571500" indent="-571500" algn="l">
              <a:lnSpc>
                <a:spcPts val="5040"/>
              </a:lnSpc>
              <a:buFontTx/>
              <a:buChar char="-"/>
            </a:pPr>
            <a:r>
              <a:rPr lang="zh-CN" altLang="en-US" sz="3600" dirty="0">
                <a:solidFill>
                  <a:srgbClr val="737373"/>
                </a:solidFill>
                <a:latin typeface="Microsoft YaHei"/>
                <a:ea typeface="Microsoft YaHei"/>
              </a:rPr>
              <a:t>图片文件的制作 解压与上传</a:t>
            </a:r>
            <a:endParaRPr lang="en-US" altLang="zh-CN" sz="3600" dirty="0">
              <a:solidFill>
                <a:srgbClr val="737373"/>
              </a:solidFill>
              <a:latin typeface="Microsoft YaHei"/>
              <a:ea typeface="Microsoft YaHei"/>
            </a:endParaRPr>
          </a:p>
          <a:p>
            <a:pPr marL="571500" indent="-571500" algn="l">
              <a:lnSpc>
                <a:spcPts val="5040"/>
              </a:lnSpc>
              <a:buFontTx/>
              <a:buChar char="-"/>
            </a:pPr>
            <a:r>
              <a:rPr lang="en-US" altLang="zh-CN" sz="3600" dirty="0">
                <a:solidFill>
                  <a:srgbClr val="737373"/>
                </a:solidFill>
                <a:latin typeface="Microsoft YaHei"/>
                <a:ea typeface="Microsoft YaHei"/>
              </a:rPr>
              <a:t>···</a:t>
            </a:r>
          </a:p>
          <a:p>
            <a:pPr marL="571500" indent="-571500" algn="l">
              <a:lnSpc>
                <a:spcPts val="5040"/>
              </a:lnSpc>
              <a:buFontTx/>
              <a:buChar char="-"/>
            </a:pPr>
            <a:endParaRPr lang="en-US" altLang="zh-CN" sz="3600" dirty="0">
              <a:solidFill>
                <a:srgbClr val="737373"/>
              </a:solidFill>
              <a:latin typeface="Microsoft YaHei"/>
              <a:ea typeface="Microsoft YaHei"/>
            </a:endParaRPr>
          </a:p>
          <a:p>
            <a:pPr algn="l">
              <a:lnSpc>
                <a:spcPts val="5040"/>
              </a:lnSpc>
            </a:pPr>
            <a:endParaRPr lang="en-US" altLang="zh-CN" sz="3600" dirty="0">
              <a:solidFill>
                <a:srgbClr val="737373"/>
              </a:solidFill>
              <a:latin typeface="Microsoft YaHei"/>
              <a:ea typeface="Microsoft YaHei"/>
            </a:endParaRPr>
          </a:p>
          <a:p>
            <a:pPr algn="l">
              <a:lnSpc>
                <a:spcPts val="5040"/>
              </a:lnSpc>
            </a:pPr>
            <a:endParaRPr lang="en-US" altLang="zh-CN" sz="3600" dirty="0">
              <a:solidFill>
                <a:srgbClr val="737373"/>
              </a:solidFill>
              <a:latin typeface="Microsoft YaHei"/>
              <a:ea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52000" y="207645"/>
            <a:ext cx="6344296" cy="821055"/>
          </a:xfrm>
          <a:prstGeom prst="rect">
            <a:avLst/>
          </a:prstGeom>
        </p:spPr>
        <p:txBody>
          <a:bodyPr lIns="0" tIns="0" rIns="0" bIns="0" anchor="t"/>
          <a:lstStyle/>
          <a:p>
            <a:pPr algn="ctr">
              <a:lnSpc>
                <a:spcPts val="5040"/>
              </a:lnSpc>
            </a:pPr>
            <a:r>
              <a:rPr lang="en-US" altLang="zh-CN" sz="3600" dirty="0">
                <a:solidFill>
                  <a:srgbClr val="737373"/>
                </a:solidFill>
                <a:latin typeface="Microsoft YaHei"/>
                <a:ea typeface="Microsoft YaHei"/>
              </a:rPr>
              <a:t>JPEG</a:t>
            </a:r>
            <a:r>
              <a:rPr lang="zh-CN" altLang="en-US" sz="3600" dirty="0">
                <a:solidFill>
                  <a:srgbClr val="737373"/>
                </a:solidFill>
                <a:latin typeface="Microsoft YaHei"/>
                <a:ea typeface="Microsoft YaHei"/>
              </a:rPr>
              <a:t>文件显示步骤</a:t>
            </a:r>
            <a:endParaRPr lang="en-US" altLang="zh-CN" sz="3600" dirty="0">
              <a:solidFill>
                <a:srgbClr val="737373"/>
              </a:solidFill>
              <a:latin typeface="Microsoft YaHei"/>
              <a:ea typeface="Microsoft YaHei"/>
            </a:endParaRPr>
          </a:p>
        </p:txBody>
      </p:sp>
      <p:pic>
        <p:nvPicPr>
          <p:cNvPr id="4" name="Picture 4"/>
          <p:cNvPicPr>
            <a:picLocks noChangeAspect="1"/>
          </p:cNvPicPr>
          <p:nvPr/>
        </p:nvPicPr>
        <p:blipFill>
          <a:blip r:embed="rId2"/>
          <a:srcRect l="21296" t="6712" r="19212" b="9953"/>
          <a:stretch/>
        </p:blipFill>
        <p:spPr>
          <a:xfrm>
            <a:off x="-266700" y="1028700"/>
            <a:ext cx="6713968" cy="9404779"/>
          </a:xfrm>
          <a:prstGeom prst="rect">
            <a:avLst/>
          </a:prstGeom>
        </p:spPr>
      </p:pic>
      <p:sp>
        <p:nvSpPr>
          <p:cNvPr id="5" name="TextBox 2">
            <a:extLst>
              <a:ext uri="{FF2B5EF4-FFF2-40B4-BE49-F238E27FC236}">
                <a16:creationId xmlns:a16="http://schemas.microsoft.com/office/drawing/2014/main" id="{6EFB0482-EEC6-0B74-286C-B2409C492B2E}"/>
              </a:ext>
            </a:extLst>
          </p:cNvPr>
          <p:cNvSpPr txBox="1"/>
          <p:nvPr/>
        </p:nvSpPr>
        <p:spPr>
          <a:xfrm>
            <a:off x="9652000" y="2305050"/>
            <a:ext cx="6344296" cy="6483350"/>
          </a:xfrm>
          <a:prstGeom prst="rect">
            <a:avLst/>
          </a:prstGeom>
        </p:spPr>
        <p:txBody>
          <a:bodyPr lIns="0" tIns="0" rIns="0" bIns="0" anchor="t"/>
          <a:lstStyle/>
          <a:p>
            <a:pPr algn="l">
              <a:lnSpc>
                <a:spcPts val="5040"/>
              </a:lnSpc>
            </a:pPr>
            <a:endParaRPr lang="en-US" altLang="zh-CN" sz="3600" dirty="0">
              <a:solidFill>
                <a:srgbClr val="737373"/>
              </a:solidFill>
              <a:latin typeface="Microsoft YaHei"/>
              <a:ea typeface="Microsoft YaHei"/>
            </a:endParaRPr>
          </a:p>
          <a:p>
            <a:pPr algn="l">
              <a:lnSpc>
                <a:spcPts val="5040"/>
              </a:lnSpc>
            </a:pPr>
            <a:endParaRPr lang="en-US" altLang="zh-CN" sz="3600" dirty="0">
              <a:solidFill>
                <a:srgbClr val="737373"/>
              </a:solidFill>
              <a:latin typeface="Microsoft YaHei"/>
              <a:ea typeface="Microsoft YaHei"/>
            </a:endParaRPr>
          </a:p>
        </p:txBody>
      </p:sp>
      <p:sp>
        <p:nvSpPr>
          <p:cNvPr id="6" name="TextBox 2">
            <a:extLst>
              <a:ext uri="{FF2B5EF4-FFF2-40B4-BE49-F238E27FC236}">
                <a16:creationId xmlns:a16="http://schemas.microsoft.com/office/drawing/2014/main" id="{5BC6027E-CC2D-F361-FCA4-2D268005187D}"/>
              </a:ext>
            </a:extLst>
          </p:cNvPr>
          <p:cNvSpPr txBox="1"/>
          <p:nvPr/>
        </p:nvSpPr>
        <p:spPr>
          <a:xfrm>
            <a:off x="9652000" y="1028700"/>
            <a:ext cx="6344296" cy="6483350"/>
          </a:xfrm>
          <a:prstGeom prst="rect">
            <a:avLst/>
          </a:prstGeom>
        </p:spPr>
        <p:txBody>
          <a:bodyPr lIns="0" tIns="0" rIns="0" bIns="0" anchor="t"/>
          <a:lstStyle/>
          <a:p>
            <a:pPr algn="l">
              <a:lnSpc>
                <a:spcPts val="5040"/>
              </a:lnSpc>
            </a:pPr>
            <a:r>
              <a:rPr lang="en-US" altLang="zh-CN" sz="3600" dirty="0">
                <a:solidFill>
                  <a:srgbClr val="737373"/>
                </a:solidFill>
                <a:latin typeface="Microsoft YaHei"/>
                <a:ea typeface="Microsoft YaHei"/>
              </a:rPr>
              <a:t>/* Step 1: </a:t>
            </a:r>
            <a:r>
              <a:rPr lang="zh-CN" altLang="en-US" sz="3600" dirty="0">
                <a:solidFill>
                  <a:srgbClr val="737373"/>
                </a:solidFill>
                <a:latin typeface="Microsoft YaHei"/>
                <a:ea typeface="Microsoft YaHei"/>
              </a:rPr>
              <a:t>分配并初始化</a:t>
            </a:r>
            <a:r>
              <a:rPr lang="en-US" altLang="zh-CN" sz="3600" dirty="0">
                <a:solidFill>
                  <a:srgbClr val="737373"/>
                </a:solidFill>
                <a:latin typeface="Microsoft YaHei"/>
                <a:ea typeface="Microsoft YaHei"/>
              </a:rPr>
              <a:t>jpeg</a:t>
            </a:r>
            <a:r>
              <a:rPr lang="zh-CN" altLang="en-US" sz="3600" dirty="0">
                <a:solidFill>
                  <a:srgbClr val="737373"/>
                </a:solidFill>
                <a:latin typeface="Microsoft YaHei"/>
                <a:ea typeface="Microsoft YaHei"/>
              </a:rPr>
              <a:t>解压缩对象 *</a:t>
            </a:r>
            <a:r>
              <a:rPr lang="en-US" altLang="zh-CN" sz="3600" dirty="0">
                <a:solidFill>
                  <a:srgbClr val="737373"/>
                </a:solidFill>
                <a:latin typeface="Microsoft YaHei"/>
                <a:ea typeface="Microsoft YaHei"/>
              </a:rPr>
              <a:t>/</a:t>
            </a:r>
          </a:p>
          <a:p>
            <a:pPr algn="l">
              <a:lnSpc>
                <a:spcPts val="5040"/>
              </a:lnSpc>
            </a:pPr>
            <a:r>
              <a:rPr lang="zh-CN" altLang="en-US" sz="3600" dirty="0">
                <a:solidFill>
                  <a:srgbClr val="737373"/>
                </a:solidFill>
                <a:latin typeface="Microsoft YaHei"/>
                <a:ea typeface="Microsoft YaHei"/>
              </a:rPr>
              <a:t>释放资源 初始化解压缩对象</a:t>
            </a:r>
            <a:endParaRPr lang="en-US" altLang="zh-CN" sz="3600" dirty="0">
              <a:solidFill>
                <a:srgbClr val="737373"/>
              </a:solidFill>
              <a:latin typeface="Microsoft YaHei"/>
              <a:ea typeface="Microsoft YaHei"/>
            </a:endParaRPr>
          </a:p>
          <a:p>
            <a:pPr algn="l">
              <a:lnSpc>
                <a:spcPts val="5040"/>
              </a:lnSpc>
            </a:pPr>
            <a:r>
              <a:rPr lang="en-US" altLang="zh-CN" sz="3600" dirty="0">
                <a:solidFill>
                  <a:srgbClr val="737373"/>
                </a:solidFill>
                <a:latin typeface="Microsoft YaHei"/>
                <a:ea typeface="Microsoft YaHei"/>
              </a:rPr>
              <a:t>    /* Step 2: </a:t>
            </a:r>
            <a:r>
              <a:rPr lang="zh-CN" altLang="en-US" sz="3600" dirty="0">
                <a:solidFill>
                  <a:srgbClr val="737373"/>
                </a:solidFill>
                <a:latin typeface="Microsoft YaHei"/>
                <a:ea typeface="Microsoft YaHei"/>
              </a:rPr>
              <a:t>指定解压缩数据源</a:t>
            </a:r>
            <a:r>
              <a:rPr lang="en-US" altLang="zh-CN" sz="3600" dirty="0">
                <a:solidFill>
                  <a:srgbClr val="737373"/>
                </a:solidFill>
                <a:latin typeface="Microsoft YaHei"/>
                <a:ea typeface="Microsoft YaHei"/>
              </a:rPr>
              <a:t> */</a:t>
            </a:r>
          </a:p>
          <a:p>
            <a:pPr algn="l">
              <a:lnSpc>
                <a:spcPts val="5040"/>
              </a:lnSpc>
            </a:pPr>
            <a:r>
              <a:rPr lang="en-US" altLang="zh-CN" sz="3600" dirty="0">
                <a:solidFill>
                  <a:srgbClr val="737373"/>
                </a:solidFill>
                <a:latin typeface="Microsoft YaHei"/>
                <a:ea typeface="Microsoft YaHei"/>
              </a:rPr>
              <a:t>    /* Step 3: </a:t>
            </a:r>
            <a:r>
              <a:rPr lang="zh-CN" altLang="en-US" sz="3600" dirty="0">
                <a:solidFill>
                  <a:srgbClr val="737373"/>
                </a:solidFill>
                <a:latin typeface="Microsoft YaHei"/>
                <a:ea typeface="Microsoft YaHei"/>
              </a:rPr>
              <a:t>读取图片文件的详细信息 *</a:t>
            </a:r>
            <a:r>
              <a:rPr lang="en-US" altLang="zh-CN" sz="3600" dirty="0">
                <a:solidFill>
                  <a:srgbClr val="737373"/>
                </a:solidFill>
                <a:latin typeface="Microsoft YaHei"/>
                <a:ea typeface="Microsoft YaHei"/>
              </a:rPr>
              <a:t>/</a:t>
            </a:r>
          </a:p>
          <a:p>
            <a:pPr algn="l">
              <a:lnSpc>
                <a:spcPts val="5040"/>
              </a:lnSpc>
            </a:pPr>
            <a:r>
              <a:rPr lang="en-US" altLang="zh-CN" sz="3600" dirty="0">
                <a:solidFill>
                  <a:srgbClr val="737373"/>
                </a:solidFill>
                <a:latin typeface="Microsoft YaHei"/>
                <a:ea typeface="Microsoft YaHei"/>
              </a:rPr>
              <a:t>    /* Step 4: </a:t>
            </a:r>
            <a:r>
              <a:rPr lang="zh-CN" altLang="en-US" sz="3600" dirty="0">
                <a:solidFill>
                  <a:srgbClr val="737373"/>
                </a:solidFill>
                <a:latin typeface="Microsoft YaHei"/>
                <a:ea typeface="Microsoft YaHei"/>
              </a:rPr>
              <a:t>解压缩的参数设置*</a:t>
            </a:r>
            <a:r>
              <a:rPr lang="en-US" altLang="zh-CN" sz="3600" dirty="0">
                <a:solidFill>
                  <a:srgbClr val="737373"/>
                </a:solidFill>
                <a:latin typeface="Microsoft YaHei"/>
                <a:ea typeface="Microsoft YaHei"/>
              </a:rPr>
              <a:t>/</a:t>
            </a:r>
          </a:p>
          <a:p>
            <a:pPr algn="l">
              <a:lnSpc>
                <a:spcPts val="5040"/>
              </a:lnSpc>
            </a:pPr>
            <a:r>
              <a:rPr lang="en-US" altLang="zh-CN" sz="3600" dirty="0">
                <a:solidFill>
                  <a:srgbClr val="737373"/>
                </a:solidFill>
                <a:latin typeface="Microsoft YaHei"/>
                <a:ea typeface="Microsoft YaHei"/>
              </a:rPr>
              <a:t>    /* Step 5: </a:t>
            </a:r>
            <a:r>
              <a:rPr lang="zh-CN" altLang="en-US" sz="3600" dirty="0">
                <a:solidFill>
                  <a:srgbClr val="737373"/>
                </a:solidFill>
                <a:latin typeface="Microsoft YaHei"/>
                <a:ea typeface="Microsoft YaHei"/>
              </a:rPr>
              <a:t>开始解压 *</a:t>
            </a:r>
            <a:r>
              <a:rPr lang="en-US" altLang="zh-CN" sz="3600" dirty="0">
                <a:solidFill>
                  <a:srgbClr val="737373"/>
                </a:solidFill>
                <a:latin typeface="Microsoft YaHei"/>
                <a:ea typeface="Microsoft YaHei"/>
              </a:rPr>
              <a:t>/</a:t>
            </a:r>
          </a:p>
          <a:p>
            <a:pPr algn="l">
              <a:lnSpc>
                <a:spcPts val="5040"/>
              </a:lnSpc>
            </a:pPr>
            <a:r>
              <a:rPr lang="en-US" altLang="zh-CN" sz="3600" dirty="0">
                <a:solidFill>
                  <a:srgbClr val="737373"/>
                </a:solidFill>
                <a:latin typeface="Microsoft YaHei"/>
                <a:ea typeface="Microsoft YaHei"/>
              </a:rPr>
              <a:t>    /* Step 6: </a:t>
            </a:r>
            <a:r>
              <a:rPr lang="zh-CN" altLang="en-US" sz="3600" dirty="0">
                <a:solidFill>
                  <a:srgbClr val="737373"/>
                </a:solidFill>
                <a:latin typeface="Microsoft YaHei"/>
                <a:ea typeface="Microsoft YaHei"/>
              </a:rPr>
              <a:t>取出数据 *</a:t>
            </a:r>
            <a:r>
              <a:rPr lang="en-US" altLang="zh-CN" sz="3600" dirty="0">
                <a:solidFill>
                  <a:srgbClr val="737373"/>
                </a:solidFill>
                <a:latin typeface="Microsoft YaHei"/>
                <a:ea typeface="Microsoft YaHei"/>
              </a:rPr>
              <a:t>/</a:t>
            </a:r>
          </a:p>
          <a:p>
            <a:pPr algn="l">
              <a:lnSpc>
                <a:spcPts val="5040"/>
              </a:lnSpc>
            </a:pPr>
            <a:r>
              <a:rPr lang="en-US" altLang="zh-CN" sz="3600" dirty="0">
                <a:solidFill>
                  <a:srgbClr val="737373"/>
                </a:solidFill>
                <a:latin typeface="Microsoft YaHei"/>
                <a:ea typeface="Microsoft YaHei"/>
              </a:rPr>
              <a:t>    /* Step 7: </a:t>
            </a:r>
            <a:r>
              <a:rPr lang="zh-CN" altLang="en-US" sz="3600" dirty="0">
                <a:solidFill>
                  <a:srgbClr val="737373"/>
                </a:solidFill>
                <a:latin typeface="Microsoft YaHei"/>
                <a:ea typeface="Microsoft YaHei"/>
              </a:rPr>
              <a:t>解压完毕 *</a:t>
            </a:r>
            <a:r>
              <a:rPr lang="en-US" altLang="zh-CN" sz="3600" dirty="0">
                <a:solidFill>
                  <a:srgbClr val="737373"/>
                </a:solidFill>
                <a:latin typeface="Microsoft YaHei"/>
                <a:ea typeface="Microsoft YaHei"/>
              </a:rPr>
              <a:t>/</a:t>
            </a:r>
          </a:p>
          <a:p>
            <a:pPr algn="l">
              <a:lnSpc>
                <a:spcPts val="5040"/>
              </a:lnSpc>
            </a:pPr>
            <a:r>
              <a:rPr lang="en-US" altLang="zh-CN" sz="3600" dirty="0">
                <a:solidFill>
                  <a:srgbClr val="737373"/>
                </a:solidFill>
                <a:latin typeface="Microsoft YaHei"/>
                <a:ea typeface="Microsoft YaHei"/>
              </a:rPr>
              <a:t>    /* Step 8: </a:t>
            </a:r>
            <a:r>
              <a:rPr lang="zh-CN" altLang="en-US" sz="3600" dirty="0">
                <a:solidFill>
                  <a:srgbClr val="737373"/>
                </a:solidFill>
                <a:latin typeface="Microsoft YaHei"/>
                <a:ea typeface="Microsoft YaHei"/>
              </a:rPr>
              <a:t>释放资源 *</a:t>
            </a:r>
            <a:r>
              <a:rPr lang="en-US" altLang="zh-CN" sz="3600" dirty="0">
                <a:solidFill>
                  <a:srgbClr val="737373"/>
                </a:solidFill>
                <a:latin typeface="Microsoft YaHei"/>
                <a:ea typeface="Microsoft YaHei"/>
              </a:rPr>
              <a:t>/</a:t>
            </a:r>
          </a:p>
          <a:p>
            <a:pPr algn="l">
              <a:lnSpc>
                <a:spcPts val="5040"/>
              </a:lnSpc>
            </a:pPr>
            <a:endParaRPr lang="en-US" altLang="zh-CN" sz="3600" dirty="0">
              <a:solidFill>
                <a:srgbClr val="737373"/>
              </a:solidFill>
              <a:latin typeface="Microsoft YaHei"/>
              <a:ea typeface="Microsoft YaHei"/>
            </a:endParaRPr>
          </a:p>
        </p:txBody>
      </p:sp>
    </p:spTree>
    <p:extLst>
      <p:ext uri="{BB962C8B-B14F-4D97-AF65-F5344CB8AC3E}">
        <p14:creationId xmlns:p14="http://schemas.microsoft.com/office/powerpoint/2010/main" val="171946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52000" y="1028700"/>
            <a:ext cx="6344296" cy="821055"/>
          </a:xfrm>
          <a:prstGeom prst="rect">
            <a:avLst/>
          </a:prstGeom>
        </p:spPr>
        <p:txBody>
          <a:bodyPr lIns="0" tIns="0" rIns="0" bIns="0" anchor="t"/>
          <a:lstStyle/>
          <a:p>
            <a:pPr algn="ctr">
              <a:lnSpc>
                <a:spcPts val="5040"/>
              </a:lnSpc>
            </a:pPr>
            <a:r>
              <a:rPr lang="zh-CN" altLang="en-US" sz="3600" dirty="0">
                <a:solidFill>
                  <a:srgbClr val="737373"/>
                </a:solidFill>
                <a:latin typeface="Microsoft YaHei"/>
                <a:ea typeface="Microsoft YaHei"/>
              </a:rPr>
              <a:t>工程</a:t>
            </a:r>
            <a:r>
              <a:rPr lang="en-US" altLang="zh-CN" sz="3600" dirty="0" err="1">
                <a:solidFill>
                  <a:srgbClr val="737373"/>
                </a:solidFill>
                <a:latin typeface="Microsoft YaHei"/>
                <a:ea typeface="Microsoft YaHei"/>
              </a:rPr>
              <a:t>思路及</a:t>
            </a:r>
            <a:r>
              <a:rPr lang="zh-CN" altLang="en-US" sz="3600" dirty="0">
                <a:solidFill>
                  <a:srgbClr val="737373"/>
                </a:solidFill>
                <a:latin typeface="Microsoft YaHei"/>
                <a:ea typeface="Microsoft YaHei"/>
              </a:rPr>
              <a:t>问题</a:t>
            </a:r>
            <a:r>
              <a:rPr lang="en-US" altLang="zh-CN" sz="3600" dirty="0" err="1">
                <a:solidFill>
                  <a:srgbClr val="737373"/>
                </a:solidFill>
                <a:latin typeface="Microsoft YaHei"/>
                <a:ea typeface="Microsoft YaHei"/>
              </a:rPr>
              <a:t>分析方法</a:t>
            </a:r>
            <a:endParaRPr lang="en-US" altLang="zh-CN" sz="3600" dirty="0">
              <a:solidFill>
                <a:srgbClr val="737373"/>
              </a:solidFill>
              <a:latin typeface="Microsoft YaHei"/>
              <a:ea typeface="Microsoft YaHei"/>
            </a:endParaRPr>
          </a:p>
        </p:txBody>
      </p:sp>
      <p:pic>
        <p:nvPicPr>
          <p:cNvPr id="4" name="Picture 4"/>
          <p:cNvPicPr>
            <a:picLocks noChangeAspect="1"/>
          </p:cNvPicPr>
          <p:nvPr/>
        </p:nvPicPr>
        <p:blipFill>
          <a:blip r:embed="rId2"/>
          <a:srcRect l="21296" t="6712" r="19212" b="9953"/>
          <a:stretch/>
        </p:blipFill>
        <p:spPr>
          <a:xfrm>
            <a:off x="-266700" y="1028700"/>
            <a:ext cx="6713968" cy="9404779"/>
          </a:xfrm>
          <a:prstGeom prst="rect">
            <a:avLst/>
          </a:prstGeom>
        </p:spPr>
      </p:pic>
      <p:sp>
        <p:nvSpPr>
          <p:cNvPr id="5" name="TextBox 2">
            <a:extLst>
              <a:ext uri="{FF2B5EF4-FFF2-40B4-BE49-F238E27FC236}">
                <a16:creationId xmlns:a16="http://schemas.microsoft.com/office/drawing/2014/main" id="{6EFB0482-EEC6-0B74-286C-B2409C492B2E}"/>
              </a:ext>
            </a:extLst>
          </p:cNvPr>
          <p:cNvSpPr txBox="1"/>
          <p:nvPr/>
        </p:nvSpPr>
        <p:spPr>
          <a:xfrm>
            <a:off x="9652000" y="2305050"/>
            <a:ext cx="6344296" cy="6483350"/>
          </a:xfrm>
          <a:prstGeom prst="rect">
            <a:avLst/>
          </a:prstGeom>
        </p:spPr>
        <p:txBody>
          <a:bodyPr lIns="0" tIns="0" rIns="0" bIns="0" anchor="t"/>
          <a:lstStyle/>
          <a:p>
            <a:pPr algn="l">
              <a:lnSpc>
                <a:spcPts val="5040"/>
              </a:lnSpc>
            </a:pPr>
            <a:endParaRPr lang="en-US" altLang="zh-CN" sz="3600" dirty="0">
              <a:solidFill>
                <a:srgbClr val="737373"/>
              </a:solidFill>
              <a:latin typeface="Microsoft YaHei"/>
              <a:ea typeface="Microsoft YaHei"/>
            </a:endParaRPr>
          </a:p>
          <a:p>
            <a:pPr algn="l">
              <a:lnSpc>
                <a:spcPts val="5040"/>
              </a:lnSpc>
            </a:pPr>
            <a:endParaRPr lang="en-US" altLang="zh-CN" sz="3600" dirty="0">
              <a:solidFill>
                <a:srgbClr val="737373"/>
              </a:solidFill>
              <a:latin typeface="Microsoft YaHei"/>
              <a:ea typeface="Microsoft YaHei"/>
            </a:endParaRPr>
          </a:p>
        </p:txBody>
      </p:sp>
      <p:sp>
        <p:nvSpPr>
          <p:cNvPr id="6" name="TextBox 2">
            <a:extLst>
              <a:ext uri="{FF2B5EF4-FFF2-40B4-BE49-F238E27FC236}">
                <a16:creationId xmlns:a16="http://schemas.microsoft.com/office/drawing/2014/main" id="{5BC6027E-CC2D-F361-FCA4-2D268005187D}"/>
              </a:ext>
            </a:extLst>
          </p:cNvPr>
          <p:cNvSpPr txBox="1"/>
          <p:nvPr/>
        </p:nvSpPr>
        <p:spPr>
          <a:xfrm>
            <a:off x="9652000" y="2127250"/>
            <a:ext cx="6713968" cy="6483350"/>
          </a:xfrm>
          <a:prstGeom prst="rect">
            <a:avLst/>
          </a:prstGeom>
        </p:spPr>
        <p:txBody>
          <a:bodyPr lIns="0" tIns="0" rIns="0" bIns="0" anchor="t"/>
          <a:lstStyle/>
          <a:p>
            <a:pPr>
              <a:lnSpc>
                <a:spcPts val="5040"/>
              </a:lnSpc>
            </a:pPr>
            <a:r>
              <a:rPr lang="en-US" altLang="zh-CN" sz="3600" dirty="0">
                <a:solidFill>
                  <a:srgbClr val="737373"/>
                </a:solidFill>
                <a:latin typeface="Microsoft YaHei"/>
                <a:ea typeface="Microsoft YaHei"/>
              </a:rPr>
              <a:t>1. </a:t>
            </a:r>
            <a:r>
              <a:rPr lang="zh-CN" altLang="en-US" sz="3600" dirty="0">
                <a:solidFill>
                  <a:srgbClr val="737373"/>
                </a:solidFill>
                <a:latin typeface="Microsoft YaHei"/>
                <a:ea typeface="Microsoft YaHei"/>
              </a:rPr>
              <a:t>算法编写</a:t>
            </a:r>
            <a:r>
              <a:rPr lang="en-US" altLang="zh-CN" sz="3600" dirty="0">
                <a:solidFill>
                  <a:srgbClr val="737373"/>
                </a:solidFill>
                <a:latin typeface="Microsoft YaHei"/>
                <a:ea typeface="Microsoft YaHei"/>
              </a:rPr>
              <a:t> </a:t>
            </a:r>
            <a:r>
              <a:rPr lang="zh-CN" altLang="en-US" sz="3600" dirty="0">
                <a:solidFill>
                  <a:srgbClr val="737373"/>
                </a:solidFill>
                <a:latin typeface="Microsoft YaHei"/>
                <a:ea typeface="Microsoft YaHei"/>
              </a:rPr>
              <a:t>指定头文件路径</a:t>
            </a:r>
          </a:p>
          <a:p>
            <a:pPr algn="l">
              <a:lnSpc>
                <a:spcPts val="5040"/>
              </a:lnSpc>
            </a:pPr>
            <a:r>
              <a:rPr lang="en-US" altLang="zh-CN" sz="3600" dirty="0">
                <a:solidFill>
                  <a:srgbClr val="737373"/>
                </a:solidFill>
                <a:latin typeface="Microsoft YaHei"/>
                <a:ea typeface="Microsoft YaHei"/>
              </a:rPr>
              <a:t>2. </a:t>
            </a:r>
            <a:r>
              <a:rPr lang="zh-CN" altLang="en-US" sz="3600" dirty="0">
                <a:solidFill>
                  <a:srgbClr val="737373"/>
                </a:solidFill>
                <a:latin typeface="Microsoft YaHei"/>
                <a:ea typeface="Microsoft YaHei"/>
              </a:rPr>
              <a:t>打印触摸屏相关信息</a:t>
            </a:r>
          </a:p>
          <a:p>
            <a:pPr algn="l">
              <a:lnSpc>
                <a:spcPts val="5040"/>
              </a:lnSpc>
            </a:pPr>
            <a:r>
              <a:rPr lang="en-US" altLang="zh-CN" sz="3600" dirty="0">
                <a:solidFill>
                  <a:srgbClr val="737373"/>
                </a:solidFill>
                <a:latin typeface="Microsoft YaHei"/>
                <a:ea typeface="Microsoft YaHei"/>
              </a:rPr>
              <a:t>3. </a:t>
            </a:r>
            <a:r>
              <a:rPr lang="zh-CN" altLang="en-US" sz="3600" dirty="0">
                <a:solidFill>
                  <a:srgbClr val="737373"/>
                </a:solidFill>
                <a:latin typeface="Microsoft YaHei"/>
                <a:ea typeface="Microsoft YaHei"/>
              </a:rPr>
              <a:t>画点</a:t>
            </a:r>
          </a:p>
          <a:p>
            <a:pPr algn="l">
              <a:lnSpc>
                <a:spcPts val="5040"/>
              </a:lnSpc>
            </a:pPr>
            <a:r>
              <a:rPr lang="en-US" altLang="zh-CN" sz="3600" dirty="0">
                <a:solidFill>
                  <a:srgbClr val="737373"/>
                </a:solidFill>
                <a:latin typeface="Microsoft YaHei"/>
                <a:ea typeface="Microsoft YaHei"/>
              </a:rPr>
              <a:t>4. </a:t>
            </a:r>
            <a:r>
              <a:rPr lang="zh-CN" altLang="en-US" sz="3600" dirty="0">
                <a:solidFill>
                  <a:srgbClr val="737373"/>
                </a:solidFill>
                <a:latin typeface="Microsoft YaHei"/>
                <a:ea typeface="Microsoft YaHei"/>
              </a:rPr>
              <a:t>打开图片文件并将其颜色数据读取出来加载到</a:t>
            </a:r>
            <a:r>
              <a:rPr lang="en-US" altLang="zh-CN" sz="3600" dirty="0">
                <a:solidFill>
                  <a:srgbClr val="737373"/>
                </a:solidFill>
                <a:latin typeface="Microsoft YaHei"/>
                <a:ea typeface="Microsoft YaHei"/>
              </a:rPr>
              <a:t>LCD</a:t>
            </a:r>
            <a:r>
              <a:rPr lang="zh-CN" altLang="en-US" sz="3600" dirty="0">
                <a:solidFill>
                  <a:srgbClr val="737373"/>
                </a:solidFill>
                <a:latin typeface="Microsoft YaHei"/>
                <a:ea typeface="Microsoft YaHei"/>
              </a:rPr>
              <a:t>屏幕上，用完关闭</a:t>
            </a:r>
          </a:p>
          <a:p>
            <a:pPr>
              <a:lnSpc>
                <a:spcPts val="5040"/>
              </a:lnSpc>
            </a:pPr>
            <a:r>
              <a:rPr lang="en-US" altLang="zh-CN" sz="3600" dirty="0">
                <a:solidFill>
                  <a:srgbClr val="737373"/>
                </a:solidFill>
                <a:latin typeface="Microsoft YaHei"/>
                <a:ea typeface="Microsoft YaHei"/>
              </a:rPr>
              <a:t>5. </a:t>
            </a:r>
            <a:r>
              <a:rPr lang="zh-CN" altLang="en-US" sz="3600" dirty="0">
                <a:solidFill>
                  <a:srgbClr val="737373"/>
                </a:solidFill>
                <a:latin typeface="Microsoft YaHei"/>
                <a:ea typeface="Microsoft YaHei"/>
              </a:rPr>
              <a:t>进行屏幕控制和数据处理并获取设备文件信息</a:t>
            </a:r>
            <a:r>
              <a:rPr lang="en-US" altLang="zh-CN" sz="3600" dirty="0">
                <a:solidFill>
                  <a:srgbClr val="737373"/>
                </a:solidFill>
                <a:latin typeface="Microsoft YaHei"/>
                <a:ea typeface="Microsoft YaHei"/>
              </a:rPr>
              <a:t> </a:t>
            </a:r>
            <a:r>
              <a:rPr lang="zh-CN" altLang="en-US" sz="3600" dirty="0">
                <a:solidFill>
                  <a:srgbClr val="737373"/>
                </a:solidFill>
                <a:latin typeface="Microsoft YaHei"/>
                <a:ea typeface="Microsoft YaHei"/>
              </a:rPr>
              <a:t>打开图片文件获取其大小</a:t>
            </a:r>
            <a:endParaRPr lang="en-US" altLang="zh-CN" sz="3600" dirty="0">
              <a:solidFill>
                <a:srgbClr val="737373"/>
              </a:solidFill>
              <a:latin typeface="Microsoft YaHei"/>
              <a:ea typeface="Microsoft YaHei"/>
            </a:endParaRPr>
          </a:p>
          <a:p>
            <a:pPr>
              <a:lnSpc>
                <a:spcPts val="5040"/>
              </a:lnSpc>
              <a:spcBef>
                <a:spcPts val="0"/>
              </a:spcBef>
              <a:spcAft>
                <a:spcPts val="0"/>
              </a:spcAft>
            </a:pPr>
            <a:r>
              <a:rPr lang="en-US" altLang="zh-CN" sz="3600" dirty="0">
                <a:solidFill>
                  <a:srgbClr val="737373"/>
                </a:solidFill>
                <a:latin typeface="Microsoft YaHei"/>
                <a:ea typeface="Microsoft YaHei"/>
              </a:rPr>
              <a:t>6.</a:t>
            </a:r>
            <a:r>
              <a:rPr lang="zh-CN" altLang="zh-CN" sz="3600" dirty="0">
                <a:solidFill>
                  <a:srgbClr val="737373"/>
                </a:solidFill>
                <a:latin typeface="Microsoft YaHei"/>
                <a:ea typeface="Microsoft YaHei"/>
              </a:rPr>
              <a:t>为</a:t>
            </a:r>
            <a:r>
              <a:rPr lang="en-US" altLang="zh-CN" sz="3600" dirty="0">
                <a:solidFill>
                  <a:srgbClr val="737373"/>
                </a:solidFill>
                <a:latin typeface="Microsoft YaHei"/>
                <a:ea typeface="Microsoft YaHei"/>
              </a:rPr>
              <a:t>lcd</a:t>
            </a:r>
            <a:r>
              <a:rPr lang="zh-CN" altLang="zh-CN" sz="3600" dirty="0">
                <a:solidFill>
                  <a:srgbClr val="737373"/>
                </a:solidFill>
                <a:latin typeface="Microsoft YaHei"/>
                <a:ea typeface="Microsoft YaHei"/>
              </a:rPr>
              <a:t>设备建立内存映射关系</a:t>
            </a:r>
            <a:r>
              <a:rPr lang="en-US" altLang="zh-CN" sz="3600" dirty="0">
                <a:solidFill>
                  <a:srgbClr val="737373"/>
                </a:solidFill>
                <a:latin typeface="Microsoft YaHei"/>
                <a:ea typeface="Microsoft YaHei"/>
              </a:rPr>
              <a:t>※</a:t>
            </a:r>
            <a:endParaRPr lang="zh-CN" altLang="zh-CN" sz="3600" dirty="0">
              <a:solidFill>
                <a:srgbClr val="737373"/>
              </a:solidFill>
              <a:latin typeface="Microsoft YaHei"/>
              <a:ea typeface="Microsoft YaHei"/>
            </a:endParaRPr>
          </a:p>
          <a:p>
            <a:pPr>
              <a:lnSpc>
                <a:spcPts val="5040"/>
              </a:lnSpc>
              <a:spcBef>
                <a:spcPts val="0"/>
              </a:spcBef>
              <a:spcAft>
                <a:spcPts val="0"/>
              </a:spcAft>
            </a:pPr>
            <a:r>
              <a:rPr lang="en-US" altLang="zh-CN" sz="3600" dirty="0">
                <a:solidFill>
                  <a:srgbClr val="737373"/>
                </a:solidFill>
                <a:latin typeface="Microsoft YaHei"/>
                <a:ea typeface="Microsoft YaHei"/>
              </a:rPr>
              <a:t>7. </a:t>
            </a:r>
            <a:r>
              <a:rPr lang="zh-CN" altLang="zh-CN" sz="3600" dirty="0">
                <a:solidFill>
                  <a:srgbClr val="737373"/>
                </a:solidFill>
                <a:latin typeface="Microsoft YaHei"/>
                <a:ea typeface="Microsoft YaHei"/>
              </a:rPr>
              <a:t>清除屏幕</a:t>
            </a:r>
            <a:r>
              <a:rPr lang="zh-CN" altLang="en-US" sz="3600" dirty="0">
                <a:solidFill>
                  <a:srgbClr val="737373"/>
                </a:solidFill>
                <a:latin typeface="Microsoft YaHei"/>
                <a:ea typeface="Microsoft YaHei"/>
              </a:rPr>
              <a:t>并</a:t>
            </a:r>
            <a:r>
              <a:rPr lang="zh-CN" altLang="zh-CN" sz="3600" dirty="0">
                <a:solidFill>
                  <a:srgbClr val="737373"/>
                </a:solidFill>
                <a:latin typeface="Microsoft YaHei"/>
                <a:ea typeface="Microsoft YaHei"/>
              </a:rPr>
              <a:t>打开触摸屏设备</a:t>
            </a:r>
          </a:p>
          <a:p>
            <a:pPr>
              <a:lnSpc>
                <a:spcPts val="5040"/>
              </a:lnSpc>
              <a:spcBef>
                <a:spcPts val="0"/>
              </a:spcBef>
              <a:spcAft>
                <a:spcPts val="0"/>
              </a:spcAft>
            </a:pPr>
            <a:r>
              <a:rPr lang="en-US" altLang="zh-CN" sz="3600" dirty="0">
                <a:solidFill>
                  <a:srgbClr val="737373"/>
                </a:solidFill>
                <a:latin typeface="Microsoft YaHei"/>
                <a:ea typeface="Microsoft YaHei"/>
              </a:rPr>
              <a:t>8. </a:t>
            </a:r>
            <a:r>
              <a:rPr lang="zh-CN" altLang="zh-CN" sz="3600" dirty="0">
                <a:solidFill>
                  <a:srgbClr val="737373"/>
                </a:solidFill>
                <a:latin typeface="Microsoft YaHei"/>
                <a:ea typeface="Microsoft YaHei"/>
              </a:rPr>
              <a:t>设备初始化及卸载</a:t>
            </a:r>
            <a:endParaRPr lang="en-US" altLang="zh-CN" sz="3600" dirty="0">
              <a:solidFill>
                <a:srgbClr val="737373"/>
              </a:solidFill>
              <a:latin typeface="Microsoft YaHei"/>
              <a:ea typeface="Microsoft YaHei"/>
            </a:endParaRPr>
          </a:p>
          <a:p>
            <a:pPr algn="l">
              <a:lnSpc>
                <a:spcPts val="5040"/>
              </a:lnSpc>
            </a:pPr>
            <a:endParaRPr lang="en-US" altLang="zh-CN" sz="3600" dirty="0">
              <a:solidFill>
                <a:srgbClr val="737373"/>
              </a:solidFill>
              <a:latin typeface="Microsoft YaHei"/>
              <a:ea typeface="Microsoft YaHei"/>
            </a:endParaRPr>
          </a:p>
        </p:txBody>
      </p:sp>
    </p:spTree>
    <p:extLst>
      <p:ext uri="{BB962C8B-B14F-4D97-AF65-F5344CB8AC3E}">
        <p14:creationId xmlns:p14="http://schemas.microsoft.com/office/powerpoint/2010/main" val="3649652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E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l="21296" t="6712" r="19212" b="9953"/>
          <a:stretch/>
        </p:blipFill>
        <p:spPr>
          <a:xfrm>
            <a:off x="-266700" y="1028700"/>
            <a:ext cx="6713968" cy="9404779"/>
          </a:xfrm>
          <a:prstGeom prst="rect">
            <a:avLst/>
          </a:prstGeom>
        </p:spPr>
      </p:pic>
      <p:sp>
        <p:nvSpPr>
          <p:cNvPr id="6" name="TextBox 2">
            <a:extLst>
              <a:ext uri="{FF2B5EF4-FFF2-40B4-BE49-F238E27FC236}">
                <a16:creationId xmlns:a16="http://schemas.microsoft.com/office/drawing/2014/main" id="{4EFBA906-D454-9521-6342-49EAA38229D8}"/>
              </a:ext>
            </a:extLst>
          </p:cNvPr>
          <p:cNvSpPr txBox="1"/>
          <p:nvPr/>
        </p:nvSpPr>
        <p:spPr>
          <a:xfrm>
            <a:off x="9652000" y="1028700"/>
            <a:ext cx="6344296" cy="821055"/>
          </a:xfrm>
          <a:prstGeom prst="rect">
            <a:avLst/>
          </a:prstGeom>
        </p:spPr>
        <p:txBody>
          <a:bodyPr lIns="0" tIns="0" rIns="0" bIns="0" anchor="t"/>
          <a:lstStyle/>
          <a:p>
            <a:pPr algn="ctr">
              <a:lnSpc>
                <a:spcPts val="5040"/>
              </a:lnSpc>
            </a:pPr>
            <a:r>
              <a:rPr lang="zh-CN" altLang="en-US" sz="3600" dirty="0">
                <a:solidFill>
                  <a:srgbClr val="737373"/>
                </a:solidFill>
                <a:latin typeface="Microsoft YaHei"/>
                <a:ea typeface="Microsoft YaHei"/>
              </a:rPr>
              <a:t>工程</a:t>
            </a:r>
            <a:r>
              <a:rPr lang="en-US" altLang="zh-CN" sz="3600" dirty="0" err="1">
                <a:solidFill>
                  <a:srgbClr val="737373"/>
                </a:solidFill>
                <a:latin typeface="Microsoft YaHei"/>
                <a:ea typeface="Microsoft YaHei"/>
              </a:rPr>
              <a:t>思路及</a:t>
            </a:r>
            <a:r>
              <a:rPr lang="zh-CN" altLang="en-US" sz="3600" dirty="0">
                <a:solidFill>
                  <a:srgbClr val="737373"/>
                </a:solidFill>
                <a:latin typeface="Microsoft YaHei"/>
                <a:ea typeface="Microsoft YaHei"/>
              </a:rPr>
              <a:t>问题</a:t>
            </a:r>
            <a:r>
              <a:rPr lang="en-US" altLang="zh-CN" sz="3600" dirty="0" err="1">
                <a:solidFill>
                  <a:srgbClr val="737373"/>
                </a:solidFill>
                <a:latin typeface="Microsoft YaHei"/>
                <a:ea typeface="Microsoft YaHei"/>
              </a:rPr>
              <a:t>分析方法</a:t>
            </a:r>
            <a:endParaRPr lang="en-US" altLang="zh-CN" sz="3600" dirty="0">
              <a:solidFill>
                <a:srgbClr val="737373"/>
              </a:solidFill>
              <a:latin typeface="Microsoft YaHei"/>
              <a:ea typeface="Microsoft YaHei"/>
            </a:endParaRPr>
          </a:p>
        </p:txBody>
      </p:sp>
      <p:sp>
        <p:nvSpPr>
          <p:cNvPr id="7" name="TextBox 2">
            <a:extLst>
              <a:ext uri="{FF2B5EF4-FFF2-40B4-BE49-F238E27FC236}">
                <a16:creationId xmlns:a16="http://schemas.microsoft.com/office/drawing/2014/main" id="{8235CEE9-AED7-5679-241C-9FFEE3A55617}"/>
              </a:ext>
            </a:extLst>
          </p:cNvPr>
          <p:cNvSpPr txBox="1"/>
          <p:nvPr/>
        </p:nvSpPr>
        <p:spPr>
          <a:xfrm>
            <a:off x="9652000" y="2305050"/>
            <a:ext cx="6344296" cy="6483350"/>
          </a:xfrm>
          <a:prstGeom prst="rect">
            <a:avLst/>
          </a:prstGeom>
        </p:spPr>
        <p:txBody>
          <a:bodyPr lIns="0" tIns="0" rIns="0" bIns="0" anchor="t"/>
          <a:lstStyle/>
          <a:p>
            <a:pPr algn="l">
              <a:lnSpc>
                <a:spcPts val="5040"/>
              </a:lnSpc>
            </a:pPr>
            <a:endParaRPr lang="en-US" altLang="zh-CN" sz="3600" dirty="0">
              <a:solidFill>
                <a:srgbClr val="737373"/>
              </a:solidFill>
              <a:latin typeface="Microsoft YaHei"/>
              <a:ea typeface="Microsoft YaHei"/>
            </a:endParaRPr>
          </a:p>
          <a:p>
            <a:pPr algn="l">
              <a:lnSpc>
                <a:spcPts val="5040"/>
              </a:lnSpc>
            </a:pPr>
            <a:endParaRPr lang="en-US" altLang="zh-CN" sz="3600" dirty="0">
              <a:solidFill>
                <a:srgbClr val="737373"/>
              </a:solidFill>
              <a:latin typeface="Microsoft YaHei"/>
              <a:ea typeface="Microsoft YaHei"/>
            </a:endParaRPr>
          </a:p>
        </p:txBody>
      </p:sp>
      <p:sp>
        <p:nvSpPr>
          <p:cNvPr id="8" name="TextBox 2">
            <a:extLst>
              <a:ext uri="{FF2B5EF4-FFF2-40B4-BE49-F238E27FC236}">
                <a16:creationId xmlns:a16="http://schemas.microsoft.com/office/drawing/2014/main" id="{D944480E-F7C4-9822-DB22-33F318649F78}"/>
              </a:ext>
            </a:extLst>
          </p:cNvPr>
          <p:cNvSpPr txBox="1"/>
          <p:nvPr/>
        </p:nvSpPr>
        <p:spPr>
          <a:xfrm>
            <a:off x="9652000" y="2127250"/>
            <a:ext cx="6344296" cy="6483350"/>
          </a:xfrm>
          <a:prstGeom prst="rect">
            <a:avLst/>
          </a:prstGeom>
        </p:spPr>
        <p:txBody>
          <a:bodyPr lIns="0" tIns="0" rIns="0" bIns="0" anchor="t"/>
          <a:lstStyle/>
          <a:p>
            <a:pPr>
              <a:lnSpc>
                <a:spcPts val="5040"/>
              </a:lnSpc>
              <a:spcBef>
                <a:spcPts val="0"/>
              </a:spcBef>
              <a:spcAft>
                <a:spcPts val="0"/>
              </a:spcAft>
            </a:pPr>
            <a:r>
              <a:rPr lang="en-US" altLang="zh-CN" sz="3600" dirty="0">
                <a:solidFill>
                  <a:srgbClr val="737373"/>
                </a:solidFill>
                <a:latin typeface="Microsoft YaHei"/>
                <a:ea typeface="Microsoft YaHei"/>
              </a:rPr>
              <a:t>9. </a:t>
            </a:r>
            <a:r>
              <a:rPr lang="zh-CN" altLang="zh-CN" sz="3600" dirty="0">
                <a:solidFill>
                  <a:srgbClr val="737373"/>
                </a:solidFill>
                <a:latin typeface="Microsoft YaHei"/>
                <a:ea typeface="Microsoft YaHei"/>
              </a:rPr>
              <a:t>指定动静态图像数据显示起点位置</a:t>
            </a:r>
            <a:endParaRPr lang="en-US" altLang="zh-CN" sz="3600" dirty="0">
              <a:solidFill>
                <a:srgbClr val="737373"/>
              </a:solidFill>
              <a:latin typeface="Microsoft YaHei"/>
              <a:ea typeface="Microsoft YaHei"/>
            </a:endParaRPr>
          </a:p>
          <a:p>
            <a:pPr>
              <a:lnSpc>
                <a:spcPts val="5040"/>
              </a:lnSpc>
              <a:spcBef>
                <a:spcPts val="0"/>
              </a:spcBef>
              <a:spcAft>
                <a:spcPts val="0"/>
              </a:spcAft>
            </a:pPr>
            <a:r>
              <a:rPr lang="en-US" altLang="zh-CN" sz="3600" dirty="0">
                <a:solidFill>
                  <a:srgbClr val="737373"/>
                </a:solidFill>
                <a:latin typeface="Microsoft YaHei"/>
                <a:ea typeface="Microsoft YaHei"/>
              </a:rPr>
              <a:t>10. </a:t>
            </a:r>
            <a:r>
              <a:rPr lang="zh-CN" altLang="zh-CN" sz="3600" dirty="0">
                <a:solidFill>
                  <a:srgbClr val="737373"/>
                </a:solidFill>
                <a:latin typeface="Microsoft YaHei"/>
                <a:ea typeface="Microsoft YaHei"/>
              </a:rPr>
              <a:t>指定捕获动态数据源大小及其缩放比例</a:t>
            </a:r>
          </a:p>
          <a:p>
            <a:pPr>
              <a:lnSpc>
                <a:spcPts val="5040"/>
              </a:lnSpc>
              <a:spcBef>
                <a:spcPts val="0"/>
              </a:spcBef>
              <a:spcAft>
                <a:spcPts val="0"/>
              </a:spcAft>
            </a:pPr>
            <a:r>
              <a:rPr lang="en-US" altLang="zh-CN" sz="3600" dirty="0">
                <a:solidFill>
                  <a:srgbClr val="737373"/>
                </a:solidFill>
                <a:latin typeface="Microsoft YaHei"/>
                <a:ea typeface="Microsoft YaHei"/>
              </a:rPr>
              <a:t>11. </a:t>
            </a:r>
            <a:r>
              <a:rPr lang="zh-CN" altLang="zh-CN" sz="3600" dirty="0">
                <a:solidFill>
                  <a:srgbClr val="737373"/>
                </a:solidFill>
                <a:latin typeface="Microsoft YaHei"/>
                <a:ea typeface="Microsoft YaHei"/>
              </a:rPr>
              <a:t>创建线程</a:t>
            </a:r>
            <a:r>
              <a:rPr lang="zh-CN" altLang="en-US" sz="3600" dirty="0">
                <a:solidFill>
                  <a:srgbClr val="737373"/>
                </a:solidFill>
                <a:latin typeface="Microsoft YaHei"/>
                <a:ea typeface="Microsoft YaHei"/>
              </a:rPr>
              <a:t>并</a:t>
            </a:r>
            <a:r>
              <a:rPr lang="zh-CN" altLang="zh-CN" sz="3600" dirty="0">
                <a:solidFill>
                  <a:srgbClr val="737373"/>
                </a:solidFill>
                <a:latin typeface="Microsoft YaHei"/>
                <a:ea typeface="Microsoft YaHei"/>
              </a:rPr>
              <a:t>设置线程属性</a:t>
            </a:r>
            <a:endParaRPr lang="en-US" altLang="zh-CN" sz="3600" dirty="0">
              <a:solidFill>
                <a:srgbClr val="737373"/>
              </a:solidFill>
              <a:latin typeface="Microsoft YaHei"/>
              <a:ea typeface="Microsoft YaHei"/>
            </a:endParaRPr>
          </a:p>
          <a:p>
            <a:pPr>
              <a:lnSpc>
                <a:spcPts val="5040"/>
              </a:lnSpc>
              <a:spcBef>
                <a:spcPts val="0"/>
              </a:spcBef>
              <a:spcAft>
                <a:spcPts val="0"/>
              </a:spcAft>
            </a:pPr>
            <a:r>
              <a:rPr lang="en-US" altLang="zh-CN" sz="3600" dirty="0">
                <a:solidFill>
                  <a:srgbClr val="737373"/>
                </a:solidFill>
                <a:latin typeface="Microsoft YaHei"/>
                <a:ea typeface="Microsoft YaHei"/>
              </a:rPr>
              <a:t>12. </a:t>
            </a:r>
          </a:p>
          <a:p>
            <a:pPr>
              <a:lnSpc>
                <a:spcPts val="5040"/>
              </a:lnSpc>
              <a:spcBef>
                <a:spcPts val="0"/>
              </a:spcBef>
              <a:spcAft>
                <a:spcPts val="0"/>
              </a:spcAft>
            </a:pPr>
            <a:r>
              <a:rPr lang="en-US" altLang="zh-CN" sz="3600" dirty="0">
                <a:solidFill>
                  <a:srgbClr val="737373"/>
                </a:solidFill>
                <a:latin typeface="Microsoft YaHei"/>
                <a:ea typeface="Microsoft YaHei"/>
              </a:rPr>
              <a:t>	</a:t>
            </a:r>
            <a:r>
              <a:rPr lang="zh-CN" altLang="zh-CN" sz="3600" dirty="0">
                <a:solidFill>
                  <a:srgbClr val="737373"/>
                </a:solidFill>
                <a:latin typeface="Microsoft YaHei"/>
                <a:ea typeface="Microsoft YaHei"/>
              </a:rPr>
              <a:t>配置播放器</a:t>
            </a:r>
            <a:endParaRPr lang="en-US" altLang="zh-CN" sz="3600" dirty="0">
              <a:solidFill>
                <a:srgbClr val="737373"/>
              </a:solidFill>
              <a:latin typeface="Microsoft YaHei"/>
              <a:ea typeface="Microsoft YaHei"/>
            </a:endParaRPr>
          </a:p>
          <a:p>
            <a:pPr>
              <a:lnSpc>
                <a:spcPts val="5040"/>
              </a:lnSpc>
              <a:spcBef>
                <a:spcPts val="0"/>
              </a:spcBef>
              <a:spcAft>
                <a:spcPts val="0"/>
              </a:spcAft>
            </a:pPr>
            <a:r>
              <a:rPr lang="en-US" altLang="zh-CN" sz="3600" dirty="0">
                <a:solidFill>
                  <a:srgbClr val="737373"/>
                </a:solidFill>
                <a:latin typeface="Microsoft YaHei"/>
                <a:ea typeface="Microsoft YaHei"/>
              </a:rPr>
              <a:t>	</a:t>
            </a:r>
            <a:r>
              <a:rPr lang="zh-CN" altLang="zh-CN" sz="3600" dirty="0">
                <a:solidFill>
                  <a:srgbClr val="737373"/>
                </a:solidFill>
                <a:latin typeface="Microsoft YaHei"/>
                <a:ea typeface="Microsoft YaHei"/>
              </a:rPr>
              <a:t>播放音乐</a:t>
            </a:r>
            <a:endParaRPr lang="en-US" altLang="zh-CN" sz="3600" dirty="0">
              <a:solidFill>
                <a:srgbClr val="737373"/>
              </a:solidFill>
              <a:latin typeface="Microsoft YaHei"/>
              <a:ea typeface="Microsoft YaHei"/>
            </a:endParaRPr>
          </a:p>
          <a:p>
            <a:pPr>
              <a:lnSpc>
                <a:spcPts val="5040"/>
              </a:lnSpc>
              <a:spcBef>
                <a:spcPts val="0"/>
              </a:spcBef>
              <a:spcAft>
                <a:spcPts val="0"/>
              </a:spcAft>
            </a:pPr>
            <a:r>
              <a:rPr lang="en-US" altLang="zh-CN" sz="3600" dirty="0">
                <a:solidFill>
                  <a:srgbClr val="737373"/>
                </a:solidFill>
                <a:latin typeface="Microsoft YaHei"/>
                <a:ea typeface="Microsoft YaHei"/>
              </a:rPr>
              <a:t>	</a:t>
            </a:r>
            <a:r>
              <a:rPr lang="zh-CN" altLang="zh-CN" sz="3600" dirty="0">
                <a:solidFill>
                  <a:srgbClr val="737373"/>
                </a:solidFill>
                <a:latin typeface="Microsoft YaHei"/>
                <a:ea typeface="Microsoft YaHei"/>
              </a:rPr>
              <a:t>停止音乐</a:t>
            </a:r>
          </a:p>
          <a:p>
            <a:pPr>
              <a:lnSpc>
                <a:spcPts val="5040"/>
              </a:lnSpc>
              <a:spcBef>
                <a:spcPts val="0"/>
              </a:spcBef>
              <a:spcAft>
                <a:spcPts val="0"/>
              </a:spcAft>
            </a:pPr>
            <a:r>
              <a:rPr lang="en-US" altLang="zh-CN" sz="3600" dirty="0">
                <a:solidFill>
                  <a:srgbClr val="737373"/>
                </a:solidFill>
                <a:latin typeface="Microsoft YaHei"/>
                <a:ea typeface="Microsoft YaHei"/>
              </a:rPr>
              <a:t>13. </a:t>
            </a:r>
            <a:r>
              <a:rPr lang="zh-CN" altLang="zh-CN" sz="3600" dirty="0">
                <a:solidFill>
                  <a:srgbClr val="737373"/>
                </a:solidFill>
                <a:latin typeface="Microsoft YaHei"/>
                <a:ea typeface="Microsoft YaHei"/>
              </a:rPr>
              <a:t>异常系错误处理</a:t>
            </a:r>
          </a:p>
          <a:p>
            <a:pPr algn="l">
              <a:lnSpc>
                <a:spcPts val="5040"/>
              </a:lnSpc>
            </a:pPr>
            <a:endParaRPr lang="en-US" altLang="zh-CN" sz="3600" dirty="0">
              <a:solidFill>
                <a:srgbClr val="737373"/>
              </a:solidFill>
              <a:latin typeface="Microsoft YaHei"/>
              <a:ea typeface="Microsoft YaHei"/>
            </a:endParaRPr>
          </a:p>
        </p:txBody>
      </p:sp>
    </p:spTree>
    <p:extLst>
      <p:ext uri="{BB962C8B-B14F-4D97-AF65-F5344CB8AC3E}">
        <p14:creationId xmlns:p14="http://schemas.microsoft.com/office/powerpoint/2010/main" val="1792924295"/>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1903</Words>
  <Application>Microsoft Office PowerPoint</Application>
  <PresentationFormat>自定义</PresentationFormat>
  <Paragraphs>275</Paragraphs>
  <Slides>16</Slides>
  <Notes>0</Notes>
  <HiddenSlides>0</HiddenSlides>
  <MMClips>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华康方圆体W7</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杨 乃宸</cp:lastModifiedBy>
  <cp:revision>6</cp:revision>
  <dcterms:modified xsi:type="dcterms:W3CDTF">2022-07-02T02:06:13Z</dcterms:modified>
</cp:coreProperties>
</file>